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0" r:id="rId5"/>
    <p:sldId id="265" r:id="rId6"/>
    <p:sldId id="270" r:id="rId7"/>
    <p:sldId id="259" r:id="rId8"/>
    <p:sldId id="266" r:id="rId9"/>
    <p:sldId id="271" r:id="rId10"/>
    <p:sldId id="261" r:id="rId11"/>
    <p:sldId id="274" r:id="rId12"/>
    <p:sldId id="272" r:id="rId13"/>
    <p:sldId id="273" r:id="rId14"/>
    <p:sldId id="267" r:id="rId15"/>
  </p:sldIdLst>
  <p:sldSz cx="12192000" cy="6858000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797"/>
    <a:srgbClr val="339933"/>
    <a:srgbClr val="E2E2F8"/>
    <a:srgbClr val="D5D5F5"/>
    <a:srgbClr val="CCECFF"/>
    <a:srgbClr val="E6CCCC"/>
    <a:srgbClr val="CC9999"/>
    <a:srgbClr val="99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/>
    <p:restoredTop sz="88754"/>
  </p:normalViewPr>
  <p:slideViewPr>
    <p:cSldViewPr>
      <p:cViewPr varScale="1">
        <p:scale>
          <a:sx n="96" d="100"/>
          <a:sy n="96" d="100"/>
        </p:scale>
        <p:origin x="168" y="168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3792"/>
    </p:cViewPr>
  </p:sorterViewPr>
  <p:notesViewPr>
    <p:cSldViewPr>
      <p:cViewPr varScale="1">
        <p:scale>
          <a:sx n="52" d="100"/>
          <a:sy n="52" d="100"/>
        </p:scale>
        <p:origin x="-1254" y="-90"/>
      </p:cViewPr>
      <p:guideLst>
        <p:guide orient="horz" pos="3126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3650" y="9467850"/>
            <a:ext cx="2994025" cy="4587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765" tIns="45882" rIns="91765" bIns="45882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/>
            </a:lvl1pPr>
          </a:lstStyle>
          <a:p>
            <a:pPr>
              <a:defRPr/>
            </a:pPr>
            <a:r>
              <a:rPr lang="en-US" altLang="en-US"/>
              <a:t>1.</a:t>
            </a:r>
            <a:fld id="{C8C7E926-D90D-2649-9781-E3F2F37BA2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765" tIns="45882" rIns="91765" bIns="45882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5400" y="0"/>
            <a:ext cx="2932113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765" tIns="45882" rIns="91765" bIns="45882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163" y="706438"/>
            <a:ext cx="6710362" cy="3775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713288"/>
            <a:ext cx="4965700" cy="448468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765" tIns="45882" rIns="91765" bIns="458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noProof="0"/>
              <a:t>Klicken Sie, um die Formate des Vorlagentextes zu bearbeiten</a:t>
            </a:r>
          </a:p>
          <a:p>
            <a:pPr lvl="1"/>
            <a:r>
              <a:rPr lang="de-DE" altLang="en-US" noProof="0"/>
              <a:t>Zweite Ebene</a:t>
            </a:r>
          </a:p>
          <a:p>
            <a:pPr lvl="2"/>
            <a:r>
              <a:rPr lang="de-DE" altLang="en-US" noProof="0"/>
              <a:t>Dritte Ebene</a:t>
            </a:r>
          </a:p>
          <a:p>
            <a:pPr lvl="3"/>
            <a:r>
              <a:rPr lang="de-DE" altLang="en-US" noProof="0"/>
              <a:t>Vierte Ebene</a:t>
            </a:r>
          </a:p>
          <a:p>
            <a:pPr lvl="4"/>
            <a:r>
              <a:rPr lang="de-DE" altLang="en-US" noProof="0"/>
              <a:t>Fünfte Ebene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32113" cy="4730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765" tIns="45882" rIns="91765" bIns="45882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5400" y="9431338"/>
            <a:ext cx="2932113" cy="4730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765" tIns="45882" rIns="91765" bIns="45882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/>
            </a:lvl1pPr>
          </a:lstStyle>
          <a:p>
            <a:pPr>
              <a:defRPr/>
            </a:pPr>
            <a:fld id="{9C4A49EB-3ABD-8344-A743-E2C92775A5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B70C2B3-78A8-F84E-98F8-DE8E86BF2383}" type="slidenum">
              <a:rPr lang="en-US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Authors are in alphabetical order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4A49EB-3ABD-8344-A743-E2C92775A5D3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996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4A49EB-3ABD-8344-A743-E2C92775A5D3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10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4A49EB-3ABD-8344-A743-E2C92775A5D3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873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4A49EB-3ABD-8344-A743-E2C92775A5D3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0215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4A49EB-3ABD-8344-A743-E2C92775A5D3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563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4A49EB-3ABD-8344-A743-E2C92775A5D3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209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4A49EB-3ABD-8344-A743-E2C92775A5D3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758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4A49EB-3ABD-8344-A743-E2C92775A5D3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317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4A49EB-3ABD-8344-A743-E2C92775A5D3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287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7058" y="2679702"/>
            <a:ext cx="11137900" cy="1254125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27058" y="3933829"/>
            <a:ext cx="11137900" cy="862013"/>
          </a:xfrm>
        </p:spPr>
        <p:txBody>
          <a:bodyPr/>
          <a:lstStyle>
            <a:lvl1pPr marL="0" indent="0" algn="ctr">
              <a:buFont typeface="Wingdings" charset="0"/>
              <a:buNone/>
              <a:defRPr sz="2800"/>
            </a:lvl1pPr>
          </a:lstStyle>
          <a:p>
            <a:pPr lvl="0"/>
            <a:r>
              <a:rPr lang="en-US" noProof="0"/>
              <a:t>(optional)</a:t>
            </a:r>
          </a:p>
        </p:txBody>
      </p:sp>
    </p:spTree>
    <p:extLst>
      <p:ext uri="{BB962C8B-B14F-4D97-AF65-F5344CB8AC3E}">
        <p14:creationId xmlns:p14="http://schemas.microsoft.com/office/powerpoint/2010/main" val="18941067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32196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963" y="0"/>
            <a:ext cx="11522075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963" y="836613"/>
            <a:ext cx="1152207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Erste Ebene</a:t>
            </a:r>
          </a:p>
          <a:p>
            <a:pPr lvl="1"/>
            <a:r>
              <a:rPr lang="en-US" altLang="en-US" noProof="0"/>
              <a:t>Zweite Ebene</a:t>
            </a:r>
          </a:p>
          <a:p>
            <a:pPr lvl="2"/>
            <a:r>
              <a:rPr lang="en-US" altLang="en-US" noProof="0"/>
              <a:t>Dritte Ebene</a:t>
            </a:r>
          </a:p>
          <a:p>
            <a:pPr lvl="3"/>
            <a:r>
              <a:rPr lang="en-US" altLang="en-US" noProof="0"/>
              <a:t>Vierte Ebene</a:t>
            </a:r>
          </a:p>
          <a:p>
            <a:pPr lvl="4"/>
            <a:r>
              <a:rPr lang="en-US" altLang="en-US" noProof="0"/>
              <a:t>Fünfte Ebene</a:t>
            </a:r>
          </a:p>
        </p:txBody>
      </p:sp>
      <p:sp>
        <p:nvSpPr>
          <p:cNvPr id="1028" name="Line 6"/>
          <p:cNvSpPr>
            <a:spLocks noChangeShapeType="1"/>
          </p:cNvSpPr>
          <p:nvPr/>
        </p:nvSpPr>
        <p:spPr bwMode="auto">
          <a:xfrm>
            <a:off x="334963" y="6381750"/>
            <a:ext cx="11522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noProof="0"/>
          </a:p>
        </p:txBody>
      </p:sp>
      <p:sp>
        <p:nvSpPr>
          <p:cNvPr id="13" name="Text Box 9"/>
          <p:cNvSpPr txBox="1">
            <a:spLocks noChangeArrowheads="1"/>
          </p:cNvSpPr>
          <p:nvPr userDrawn="1"/>
        </p:nvSpPr>
        <p:spPr bwMode="auto">
          <a:xfrm>
            <a:off x="334963" y="6448787"/>
            <a:ext cx="7489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/>
              <a:t>Cross-Sender Bit-Mixing Coding</a:t>
            </a:r>
            <a:endParaRPr lang="en-US" altLang="en-US" sz="1400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4" r:id="rId2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63525" indent="-2635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2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31825" indent="-1873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2000">
          <a:solidFill>
            <a:schemeClr val="tx1"/>
          </a:solidFill>
          <a:latin typeface="+mn-lt"/>
          <a:ea typeface="+mn-ea"/>
        </a:defRPr>
      </a:lvl2pPr>
      <a:lvl3pPr marL="985838" indent="-1730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>
          <a:solidFill>
            <a:schemeClr val="tx1"/>
          </a:solidFill>
          <a:latin typeface="+mn-lt"/>
          <a:ea typeface="+mn-ea"/>
        </a:defRPr>
      </a:lvl3pPr>
      <a:lvl4pPr marL="1339850" indent="-1730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1600">
          <a:solidFill>
            <a:schemeClr val="tx1"/>
          </a:solidFill>
          <a:latin typeface="+mn-lt"/>
          <a:ea typeface="+mn-ea"/>
        </a:defRPr>
      </a:lvl4pPr>
      <a:lvl5pPr marL="1693863" indent="-1730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1400">
          <a:solidFill>
            <a:schemeClr val="tx1"/>
          </a:solidFill>
          <a:latin typeface="+mn-lt"/>
          <a:ea typeface="+mn-ea"/>
        </a:defRPr>
      </a:lvl5pPr>
      <a:lvl6pPr marL="2152597" indent="-174621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400">
          <a:solidFill>
            <a:schemeClr val="tx1"/>
          </a:solidFill>
          <a:latin typeface="+mn-lt"/>
          <a:ea typeface="+mn-ea"/>
        </a:defRPr>
      </a:lvl6pPr>
      <a:lvl7pPr marL="2609785" indent="-174621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400">
          <a:solidFill>
            <a:schemeClr val="tx1"/>
          </a:solidFill>
          <a:latin typeface="+mn-lt"/>
          <a:ea typeface="+mn-ea"/>
        </a:defRPr>
      </a:lvl7pPr>
      <a:lvl8pPr marL="3066974" indent="-174621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400">
          <a:solidFill>
            <a:schemeClr val="tx1"/>
          </a:solidFill>
          <a:latin typeface="+mn-lt"/>
          <a:ea typeface="+mn-ea"/>
        </a:defRPr>
      </a:lvl8pPr>
      <a:lvl9pPr marL="3524163" indent="-174621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07988" y="980660"/>
            <a:ext cx="11304587" cy="720595"/>
          </a:xfrm>
        </p:spPr>
        <p:txBody>
          <a:bodyPr/>
          <a:lstStyle/>
          <a:p>
            <a:r>
              <a:rPr lang="en-US" altLang="en-US" sz="3600" dirty="0"/>
              <a:t>Cross-Sender Bit-Mixing Coding</a:t>
            </a:r>
          </a:p>
        </p:txBody>
      </p:sp>
      <p:sp>
        <p:nvSpPr>
          <p:cNvPr id="1433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47410" y="2147248"/>
            <a:ext cx="8353425" cy="2793961"/>
          </a:xfrm>
        </p:spPr>
        <p:txBody>
          <a:bodyPr/>
          <a:lstStyle/>
          <a:p>
            <a:r>
              <a:rPr lang="en-US" altLang="x-none" sz="2400" u="sng" dirty="0">
                <a:ea typeface="Tahoma" charset="0"/>
                <a:cs typeface="Tahoma" charset="0"/>
              </a:rPr>
              <a:t>Steffen Bondorf</a:t>
            </a:r>
            <a:r>
              <a:rPr lang="en-US" altLang="x-none" sz="2400" baseline="30000" dirty="0">
                <a:ea typeface="Tahoma" charset="0"/>
                <a:cs typeface="Tahoma" charset="0"/>
              </a:rPr>
              <a:t>1</a:t>
            </a:r>
            <a:r>
              <a:rPr lang="en-US" altLang="x-none" sz="2400" dirty="0">
                <a:ea typeface="Tahoma" charset="0"/>
                <a:cs typeface="Tahoma" charset="0"/>
              </a:rPr>
              <a:t>, Binbin Chen</a:t>
            </a:r>
            <a:r>
              <a:rPr lang="en-US" altLang="x-none" sz="2400" baseline="30000" dirty="0">
                <a:ea typeface="Tahoma" charset="0"/>
                <a:cs typeface="Tahoma" charset="0"/>
              </a:rPr>
              <a:t>2</a:t>
            </a:r>
            <a:r>
              <a:rPr lang="en-US" altLang="x-none" sz="2400" dirty="0">
                <a:ea typeface="Tahoma" charset="0"/>
                <a:cs typeface="Tahoma" charset="0"/>
              </a:rPr>
              <a:t>, Jonathan Scarlett</a:t>
            </a:r>
            <a:r>
              <a:rPr lang="en-US" altLang="x-none" sz="2400" baseline="30000" dirty="0">
                <a:ea typeface="Tahoma" charset="0"/>
                <a:cs typeface="Tahoma" charset="0"/>
              </a:rPr>
              <a:t>3</a:t>
            </a:r>
          </a:p>
          <a:p>
            <a:r>
              <a:rPr lang="en-US" altLang="en-US" sz="2400" dirty="0">
                <a:ea typeface="Tahoma" charset="0"/>
                <a:cs typeface="Tahoma" charset="0"/>
              </a:rPr>
              <a:t>Haifeng Yu</a:t>
            </a:r>
            <a:r>
              <a:rPr lang="en-US" altLang="en-US" sz="2400" baseline="30000" dirty="0">
                <a:ea typeface="Tahoma" charset="0"/>
                <a:cs typeface="Tahoma" charset="0"/>
              </a:rPr>
              <a:t>3</a:t>
            </a:r>
            <a:r>
              <a:rPr lang="en-US" altLang="en-US" sz="2400" dirty="0">
                <a:ea typeface="Tahoma" charset="0"/>
                <a:cs typeface="Tahoma" charset="0"/>
              </a:rPr>
              <a:t>, Yuda Zhao</a:t>
            </a:r>
            <a:r>
              <a:rPr lang="en-US" altLang="en-US" sz="2400" baseline="30000" dirty="0">
                <a:ea typeface="Tahoma" charset="0"/>
                <a:cs typeface="Tahoma" charset="0"/>
              </a:rPr>
              <a:t>4</a:t>
            </a:r>
            <a:endParaRPr lang="en-US" altLang="en-US" sz="2400" dirty="0">
              <a:ea typeface="Tahoma" charset="0"/>
              <a:cs typeface="Tahoma" charset="0"/>
            </a:endParaRPr>
          </a:p>
          <a:p>
            <a:endParaRPr lang="en-US" altLang="en-US" sz="2400" dirty="0">
              <a:ea typeface="Tahoma" charset="0"/>
              <a:cs typeface="Tahoma" charset="0"/>
            </a:endParaRPr>
          </a:p>
          <a:p>
            <a:pPr algn="l">
              <a:tabLst>
                <a:tab pos="1720850" algn="l"/>
              </a:tabLst>
            </a:pPr>
            <a:r>
              <a:rPr lang="en-US" altLang="x-none" sz="2000" baseline="30000" dirty="0">
                <a:ea typeface="Tahoma" charset="0"/>
                <a:cs typeface="Tahoma" charset="0"/>
              </a:rPr>
              <a:t>	1 </a:t>
            </a:r>
            <a:r>
              <a:rPr lang="en-US" altLang="en-US" sz="2000" dirty="0">
                <a:ea typeface="Tahoma" charset="0"/>
                <a:cs typeface="Tahoma" charset="0"/>
              </a:rPr>
              <a:t>NTNU Trondheim, Norway</a:t>
            </a:r>
          </a:p>
          <a:p>
            <a:pPr algn="l">
              <a:tabLst>
                <a:tab pos="1720850" algn="l"/>
              </a:tabLst>
            </a:pPr>
            <a:r>
              <a:rPr lang="en-US" altLang="en-US" sz="2000" baseline="30000" dirty="0">
                <a:ea typeface="Tahoma" charset="0"/>
                <a:cs typeface="Tahoma" charset="0"/>
              </a:rPr>
              <a:t>	2 </a:t>
            </a:r>
            <a:r>
              <a:rPr lang="en-US" altLang="en-US" sz="2000" dirty="0">
                <a:ea typeface="Tahoma" charset="0"/>
                <a:cs typeface="Tahoma" charset="0"/>
              </a:rPr>
              <a:t>Advanced Digital Sciences Center, Singapore</a:t>
            </a:r>
          </a:p>
          <a:p>
            <a:pPr algn="l">
              <a:tabLst>
                <a:tab pos="1720850" algn="l"/>
              </a:tabLst>
            </a:pPr>
            <a:r>
              <a:rPr lang="en-US" altLang="en-US" sz="2000" baseline="30000" dirty="0">
                <a:ea typeface="Tahoma" charset="0"/>
                <a:cs typeface="Tahoma" charset="0"/>
              </a:rPr>
              <a:t>	3 </a:t>
            </a:r>
            <a:r>
              <a:rPr lang="en-US" altLang="en-US" sz="2000" dirty="0">
                <a:ea typeface="Tahoma" charset="0"/>
                <a:cs typeface="Tahoma" charset="0"/>
              </a:rPr>
              <a:t>National University of Singapore</a:t>
            </a:r>
          </a:p>
          <a:p>
            <a:pPr algn="l">
              <a:tabLst>
                <a:tab pos="1720850" algn="l"/>
              </a:tabLst>
            </a:pPr>
            <a:r>
              <a:rPr lang="en-US" altLang="en-US" sz="2000" baseline="30000" dirty="0">
                <a:ea typeface="Tahoma" charset="0"/>
                <a:cs typeface="Tahoma" charset="0"/>
              </a:rPr>
              <a:t>	4 </a:t>
            </a:r>
            <a:r>
              <a:rPr lang="en-US" altLang="en-US" sz="2000" dirty="0" err="1">
                <a:ea typeface="Tahoma" charset="0"/>
                <a:cs typeface="Tahoma" charset="0"/>
              </a:rPr>
              <a:t>Advance.AI</a:t>
            </a:r>
            <a:r>
              <a:rPr lang="en-US" altLang="en-US" sz="2000" dirty="0">
                <a:ea typeface="Tahoma" charset="0"/>
                <a:cs typeface="Tahoma" charset="0"/>
              </a:rPr>
              <a:t>, Singapore</a:t>
            </a:r>
          </a:p>
          <a:p>
            <a:endParaRPr lang="en-US" altLang="en-US" sz="2400" baseline="30000" dirty="0">
              <a:ea typeface="Tahoma" charset="0"/>
              <a:cs typeface="Tahoma" charset="0"/>
            </a:endParaRPr>
          </a:p>
        </p:txBody>
      </p:sp>
      <p:sp>
        <p:nvSpPr>
          <p:cNvPr id="14339" name="Textfeld 7"/>
          <p:cNvSpPr txBox="1">
            <a:spLocks noChangeArrowheads="1"/>
          </p:cNvSpPr>
          <p:nvPr/>
        </p:nvSpPr>
        <p:spPr bwMode="auto">
          <a:xfrm>
            <a:off x="3395757" y="5738308"/>
            <a:ext cx="525673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US" altLang="x-none" sz="2000" dirty="0">
                <a:ea typeface="Tahoma" charset="0"/>
                <a:cs typeface="Tahoma" charset="0"/>
              </a:rPr>
              <a:t>IPSN</a:t>
            </a:r>
          </a:p>
          <a:p>
            <a:pPr algn="ctr"/>
            <a:r>
              <a:rPr lang="en-US" altLang="x-none" sz="2000" dirty="0">
                <a:ea typeface="Tahoma" charset="0"/>
                <a:cs typeface="Tahoma" charset="0"/>
              </a:rPr>
              <a:t>2019-04-18</a:t>
            </a:r>
          </a:p>
        </p:txBody>
      </p:sp>
      <p:pic>
        <p:nvPicPr>
          <p:cNvPr id="5" name="Picture 4" descr="NUS-SoC-logo-black-_-horizontal.jpg">
            <a:extLst>
              <a:ext uri="{FF2B5EF4-FFF2-40B4-BE49-F238E27FC236}">
                <a16:creationId xmlns:a16="http://schemas.microsoft.com/office/drawing/2014/main" id="{FDD97F7E-2196-7840-AE79-B644215935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70" y="5636606"/>
            <a:ext cx="3850125" cy="911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F0E0-6A7C-BE42-AF07-BCDF8C7EB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870" y="0"/>
            <a:ext cx="6625158" cy="836613"/>
          </a:xfrm>
        </p:spPr>
        <p:txBody>
          <a:bodyPr/>
          <a:lstStyle/>
          <a:p>
            <a:r>
              <a:rPr lang="en-US" dirty="0"/>
              <a:t>A Look at the Physical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2463B-3BE7-0F45-9E0F-C80253722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836614"/>
            <a:ext cx="7820927" cy="180901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a typeface="CMU Concrete Roman" panose="02000603000000000000" pitchFamily="2" charset="0"/>
                <a:cs typeface="CMU Concrete Roman" panose="02000603000000000000" pitchFamily="2" charset="0"/>
              </a:rPr>
              <a:t>Two challenges:</a:t>
            </a:r>
          </a:p>
          <a:p>
            <a:r>
              <a:rPr lang="en-US" dirty="0">
                <a:ea typeface="CMU Concrete Roman" panose="02000603000000000000" pitchFamily="2" charset="0"/>
                <a:cs typeface="CMU Concrete Roman" panose="02000603000000000000" pitchFamily="2" charset="0"/>
              </a:rPr>
              <a:t>Bit alignment / synchronization</a:t>
            </a:r>
          </a:p>
          <a:p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Modulation/demodulation of “blank”,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0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” and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” bits</a:t>
            </a:r>
            <a:b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</a:b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but there are only certain combinations of interest</a:t>
            </a:r>
            <a:endParaRPr lang="en-US" dirty="0">
              <a:ea typeface="CMU Concrete Roman" panose="02000603000000000000" pitchFamily="2" charset="0"/>
              <a:cs typeface="CMU Concrete Roman" panose="02000603000000000000" pitchFamily="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C0ADCB5-63C2-744F-B674-28F5D787EC58}"/>
              </a:ext>
            </a:extLst>
          </p:cNvPr>
          <p:cNvSpPr txBox="1">
            <a:spLocks/>
          </p:cNvSpPr>
          <p:nvPr/>
        </p:nvSpPr>
        <p:spPr bwMode="auto">
          <a:xfrm>
            <a:off x="335200" y="27"/>
            <a:ext cx="5184719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189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377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566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754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kern="0" dirty="0"/>
              <a:t>Is it Feasible to Implement?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1A9FE0-DC8F-024D-BC5F-791357045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5890" y="810303"/>
            <a:ext cx="3268850" cy="2002703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AE798A47-D400-C54D-8AD6-DFADFDC84893}"/>
              </a:ext>
            </a:extLst>
          </p:cNvPr>
          <p:cNvGrpSpPr/>
          <p:nvPr/>
        </p:nvGrpSpPr>
        <p:grpSpPr>
          <a:xfrm>
            <a:off x="287495" y="4637860"/>
            <a:ext cx="7955271" cy="1599427"/>
            <a:chOff x="287495" y="4637860"/>
            <a:chExt cx="7955271" cy="159942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1DC829F-3129-964E-9397-5E9BD3AFAD97}"/>
                </a:ext>
              </a:extLst>
            </p:cNvPr>
            <p:cNvSpPr/>
            <p:nvPr/>
          </p:nvSpPr>
          <p:spPr>
            <a:xfrm>
              <a:off x="335690" y="5065533"/>
              <a:ext cx="3631781" cy="117175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Senders send the bits in their encoded data items </a:t>
              </a:r>
              <a:r>
                <a:rPr lang="en-US" b="1" dirty="0">
                  <a:solidFill>
                    <a:schemeClr val="tx1"/>
                  </a:solidFill>
                </a:rPr>
                <a:t>in slots specified </a:t>
              </a:r>
              <a:r>
                <a:rPr lang="en-US" dirty="0">
                  <a:solidFill>
                    <a:schemeClr val="tx1"/>
                  </a:solidFill>
                </a:rPr>
                <a:t>by their respective masking strings</a:t>
              </a:r>
              <a:endParaRPr lang="en-SG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753EEFE-E122-1740-9DA0-7DB94E9200D5}"/>
                </a:ext>
              </a:extLst>
            </p:cNvPr>
            <p:cNvSpPr/>
            <p:nvPr/>
          </p:nvSpPr>
          <p:spPr>
            <a:xfrm>
              <a:off x="4282216" y="5065532"/>
              <a:ext cx="3960550" cy="117175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Receiver assembles the bits </a:t>
              </a:r>
              <a:r>
                <a:rPr lang="en-US" b="1" dirty="0">
                  <a:solidFill>
                    <a:schemeClr val="tx1"/>
                  </a:solidFill>
                </a:rPr>
                <a:t>in slots specified </a:t>
              </a:r>
              <a:r>
                <a:rPr lang="en-US" dirty="0">
                  <a:solidFill>
                    <a:schemeClr val="tx1"/>
                  </a:solidFill>
                </a:rPr>
                <a:t>by the masking strings and then decodes the data</a:t>
              </a:r>
              <a:endParaRPr lang="en-SG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8040C52E-C86F-6B4C-A00B-76A62BB4CFF0}"/>
                    </a:ext>
                  </a:extLst>
                </p:cNvPr>
                <p:cNvSpPr/>
                <p:nvPr/>
              </p:nvSpPr>
              <p:spPr>
                <a:xfrm>
                  <a:off x="287495" y="4637860"/>
                  <a:ext cx="192392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000" u="sng" dirty="0" smtClean="0">
                            <a:ea typeface="Cambria Math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n-US" sz="2000" b="0" u="sng" dirty="0" smtClean="0">
                            <a:ea typeface="Cambria Math"/>
                          </a:rPr>
                          <m:t>econd</m:t>
                        </m:r>
                        <m:r>
                          <m:rPr>
                            <m:nor/>
                          </m:rPr>
                          <a:rPr lang="en-US" sz="2000" b="0" u="sng" dirty="0" smtClean="0">
                            <a:ea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e-DE" sz="2000" b="0" i="0" u="sng" dirty="0" smtClean="0">
                            <a:ea typeface="Cambria Math"/>
                          </a:rPr>
                          <m:t>Phase</m:t>
                        </m:r>
                      </m:oMath>
                    </m:oMathPara>
                  </a14:m>
                  <a:endParaRPr lang="en-US" sz="2000" u="sng" dirty="0"/>
                </a:p>
              </p:txBody>
            </p:sp>
          </mc:Choice>
          <mc:Fallback xmlns="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8040C52E-C86F-6B4C-A00B-76A62BB4CFF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495" y="4637860"/>
                  <a:ext cx="1923925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151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9C326A4-7919-0243-B102-0377421CCC7A}"/>
                </a:ext>
              </a:extLst>
            </p:cNvPr>
            <p:cNvCxnSpPr>
              <a:cxnSpLocks/>
              <a:stCxn id="7" idx="3"/>
              <a:endCxn id="8" idx="1"/>
            </p:cNvCxnSpPr>
            <p:nvPr/>
          </p:nvCxnSpPr>
          <p:spPr>
            <a:xfrm>
              <a:off x="3967471" y="5651410"/>
              <a:ext cx="314745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2614E8A-4481-E849-ACC2-D254CCBD01C6}"/>
              </a:ext>
            </a:extLst>
          </p:cNvPr>
          <p:cNvGrpSpPr/>
          <p:nvPr/>
        </p:nvGrpSpPr>
        <p:grpSpPr>
          <a:xfrm>
            <a:off x="287495" y="2963711"/>
            <a:ext cx="7955271" cy="1473429"/>
            <a:chOff x="287495" y="2766217"/>
            <a:chExt cx="7955271" cy="147342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D4F93D4-A2BF-BB4B-A50A-B86C4E511FAC}"/>
                </a:ext>
              </a:extLst>
            </p:cNvPr>
            <p:cNvSpPr/>
            <p:nvPr/>
          </p:nvSpPr>
          <p:spPr>
            <a:xfrm>
              <a:off x="334963" y="3231506"/>
              <a:ext cx="3574032" cy="10072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Senders send their chosen </a:t>
              </a:r>
              <a:r>
                <a:rPr lang="en-US" b="1" dirty="0">
                  <a:solidFill>
                    <a:schemeClr val="tx1"/>
                  </a:solidFill>
                </a:rPr>
                <a:t>masking strings </a:t>
              </a:r>
              <a:r>
                <a:rPr lang="en-US" dirty="0">
                  <a:solidFill>
                    <a:schemeClr val="tx1"/>
                  </a:solidFill>
                </a:rPr>
                <a:t>simultaneously</a:t>
              </a:r>
              <a:endParaRPr lang="en-SG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D0A563C-C07C-0D47-B353-AB67F4DEC6C6}"/>
                </a:ext>
              </a:extLst>
            </p:cNvPr>
            <p:cNvCxnSpPr>
              <a:cxnSpLocks/>
              <a:stCxn id="12" idx="3"/>
              <a:endCxn id="14" idx="1"/>
            </p:cNvCxnSpPr>
            <p:nvPr/>
          </p:nvCxnSpPr>
          <p:spPr>
            <a:xfrm>
              <a:off x="3908995" y="3735135"/>
              <a:ext cx="314745" cy="44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918DEFB-964D-8C41-837D-575C7419668A}"/>
                </a:ext>
              </a:extLst>
            </p:cNvPr>
            <p:cNvSpPr/>
            <p:nvPr/>
          </p:nvSpPr>
          <p:spPr>
            <a:xfrm>
              <a:off x="4223740" y="3231505"/>
              <a:ext cx="4019026" cy="100814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Receiver receives a single message, the superimposition, and decodes the </a:t>
              </a:r>
              <a:r>
                <a:rPr lang="en-US" i="1" dirty="0">
                  <a:solidFill>
                    <a:schemeClr val="tx1"/>
                  </a:solidFill>
                  <a:latin typeface="CMU Serif Roman" panose="02000603000000000000" pitchFamily="2" charset="0"/>
                  <a:ea typeface="CMU Serif Roman" panose="02000603000000000000" pitchFamily="2" charset="0"/>
                  <a:cs typeface="CMU Serif Roman" panose="02000603000000000000" pitchFamily="2" charset="0"/>
                </a:rPr>
                <a:t>k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b="1" dirty="0">
                  <a:solidFill>
                    <a:schemeClr val="tx1"/>
                  </a:solidFill>
                </a:rPr>
                <a:t>masking strings</a:t>
              </a:r>
              <a:endParaRPr lang="en-SG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B10FEA1-8DCF-EE40-ABC2-BAAE6BACAE27}"/>
                </a:ext>
              </a:extLst>
            </p:cNvPr>
            <p:cNvSpPr/>
            <p:nvPr/>
          </p:nvSpPr>
          <p:spPr>
            <a:xfrm>
              <a:off x="287495" y="2766217"/>
              <a:ext cx="148149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u="sng" dirty="0">
                  <a:ea typeface="Cambria Math"/>
                </a:rPr>
                <a:t>First Phase</a:t>
              </a:r>
              <a:endParaRPr lang="en-US" sz="2000" u="sng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4956B65-2DB3-C44F-9E45-D37EE2CD94A0}"/>
              </a:ext>
            </a:extLst>
          </p:cNvPr>
          <p:cNvGrpSpPr/>
          <p:nvPr/>
        </p:nvGrpSpPr>
        <p:grpSpPr>
          <a:xfrm>
            <a:off x="8355365" y="3364704"/>
            <a:ext cx="3826689" cy="2872583"/>
            <a:chOff x="8355365" y="3364704"/>
            <a:chExt cx="3826689" cy="2872583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1A5D690-630F-1D45-BAF6-C36AFB7ECC57}"/>
                </a:ext>
              </a:extLst>
            </p:cNvPr>
            <p:cNvSpPr txBox="1"/>
            <p:nvPr/>
          </p:nvSpPr>
          <p:spPr>
            <a:xfrm>
              <a:off x="8382845" y="3790809"/>
              <a:ext cx="35862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All </a:t>
              </a:r>
              <a:r>
                <a:rPr lang="en-US" i="1" dirty="0">
                  <a:latin typeface="CMU Serif Roman" panose="02000603000000000000" pitchFamily="2" charset="0"/>
                  <a:ea typeface="CMU Serif Roman" panose="02000603000000000000" pitchFamily="2" charset="0"/>
                  <a:cs typeface="CMU Serif Roman" panose="02000603000000000000" pitchFamily="2" charset="0"/>
                </a:rPr>
                <a:t>k</a:t>
              </a:r>
              <a:r>
                <a:rPr lang="en-US" dirty="0"/>
                <a:t> senders send “blank”</a:t>
              </a:r>
            </a:p>
            <a:p>
              <a:r>
                <a:rPr lang="en-US" dirty="0"/>
                <a:t>or </a:t>
              </a:r>
              <a:r>
                <a:rPr lang="en-US" dirty="0">
                  <a:latin typeface="CMU Serif Roman" panose="02000603000000000000" pitchFamily="2" charset="0"/>
                  <a:ea typeface="CMU Serif Roman" panose="02000603000000000000" pitchFamily="2" charset="0"/>
                  <a:cs typeface="CMU Serif Roman" panose="02000603000000000000" pitchFamily="2" charset="0"/>
                </a:rPr>
                <a:t>&lt;</a:t>
              </a:r>
              <a:r>
                <a:rPr lang="en-US" i="1" dirty="0">
                  <a:latin typeface="CMU Serif Roman" panose="02000603000000000000" pitchFamily="2" charset="0"/>
                  <a:ea typeface="CMU Serif Roman" panose="02000603000000000000" pitchFamily="2" charset="0"/>
                  <a:cs typeface="CMU Serif Roman" panose="02000603000000000000" pitchFamily="2" charset="0"/>
                </a:rPr>
                <a:t>k</a:t>
              </a:r>
              <a:r>
                <a:rPr lang="en-US" dirty="0"/>
                <a:t> send a “</a:t>
              </a:r>
              <a:r>
                <a:rPr lang="en-US" dirty="0">
                  <a:latin typeface="CMU Serif Roman" panose="02000603000000000000" pitchFamily="2" charset="0"/>
                  <a:ea typeface="CMU Serif Roman" panose="02000603000000000000" pitchFamily="2" charset="0"/>
                  <a:cs typeface="CMU Serif Roman" panose="02000603000000000000" pitchFamily="2" charset="0"/>
                </a:rPr>
                <a:t>1</a:t>
              </a:r>
              <a:r>
                <a:rPr lang="en-US" dirty="0"/>
                <a:t>”, a “</a:t>
              </a:r>
              <a:r>
                <a:rPr lang="en-US" dirty="0">
                  <a:latin typeface="CMU Serif Roman" panose="02000603000000000000" pitchFamily="2" charset="0"/>
                  <a:ea typeface="CMU Serif Roman" panose="02000603000000000000" pitchFamily="2" charset="0"/>
                  <a:cs typeface="CMU Serif Roman" panose="02000603000000000000" pitchFamily="2" charset="0"/>
                </a:rPr>
                <a:t>1</a:t>
              </a:r>
              <a:r>
                <a:rPr lang="en-US" dirty="0"/>
                <a:t>” is received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BC04E35-343C-964D-A37C-439A4A77710F}"/>
                </a:ext>
              </a:extLst>
            </p:cNvPr>
            <p:cNvSpPr txBox="1"/>
            <p:nvPr/>
          </p:nvSpPr>
          <p:spPr>
            <a:xfrm>
              <a:off x="8355365" y="5036958"/>
              <a:ext cx="382668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We know the </a:t>
              </a:r>
              <a:r>
                <a:rPr lang="en-US" i="1" dirty="0">
                  <a:latin typeface="CMU Serif Roman" panose="02000603000000000000" pitchFamily="2" charset="0"/>
                  <a:ea typeface="CMU Serif Roman" panose="02000603000000000000" pitchFamily="2" charset="0"/>
                  <a:cs typeface="CMU Serif Roman" panose="02000603000000000000" pitchFamily="2" charset="0"/>
                </a:rPr>
                <a:t>k</a:t>
              </a:r>
              <a:r>
                <a:rPr lang="en-US" dirty="0"/>
                <a:t> masking strings </a:t>
              </a:r>
            </a:p>
            <a:p>
              <a:r>
                <a:rPr lang="en-US" dirty="0"/>
                <a:t>and only check for non-”blank” slots</a:t>
              </a:r>
              <a:br>
                <a:rPr lang="en-US" dirty="0"/>
              </a:br>
              <a:r>
                <a:rPr lang="en-US" dirty="0"/>
                <a:t>without collisions.</a:t>
              </a:r>
            </a:p>
            <a:p>
              <a:r>
                <a:rPr lang="en-US" dirty="0"/>
                <a:t>Demodulation into “</a:t>
              </a:r>
              <a:r>
                <a:rPr lang="en-US" dirty="0">
                  <a:latin typeface="CMU Serif Roman" panose="02000603000000000000" pitchFamily="2" charset="0"/>
                  <a:ea typeface="CMU Serif Roman" panose="02000603000000000000" pitchFamily="2" charset="0"/>
                  <a:cs typeface="CMU Serif Roman" panose="02000603000000000000" pitchFamily="2" charset="0"/>
                </a:rPr>
                <a:t>0</a:t>
              </a:r>
              <a:r>
                <a:rPr lang="en-US" dirty="0"/>
                <a:t>” or “</a:t>
              </a:r>
              <a:r>
                <a:rPr lang="en-US" dirty="0">
                  <a:latin typeface="CMU Serif Roman" panose="02000603000000000000" pitchFamily="2" charset="0"/>
                  <a:ea typeface="CMU Serif Roman" panose="02000603000000000000" pitchFamily="2" charset="0"/>
                  <a:cs typeface="CMU Serif Roman" panose="02000603000000000000" pitchFamily="2" charset="0"/>
                </a:rPr>
                <a:t>1</a:t>
              </a:r>
              <a:r>
                <a:rPr lang="en-US" dirty="0"/>
                <a:t>” bits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6E16DD0-BCB7-2E45-81DD-F56BEF84171A}"/>
                </a:ext>
              </a:extLst>
            </p:cNvPr>
            <p:cNvSpPr txBox="1"/>
            <p:nvPr/>
          </p:nvSpPr>
          <p:spPr>
            <a:xfrm>
              <a:off x="8928540" y="3364704"/>
              <a:ext cx="17235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Combinations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91878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A66A6-6036-2F41-92F3-3F5B00D42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BMC in RFID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15255-9CA9-F545-B5B8-1E795AC41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Backscatter communication: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RFID interrogator transmits a radio wave to the tags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Each tag reflects the radio wave or stays silent</a:t>
            </a:r>
          </a:p>
          <a:p>
            <a:endParaRPr lang="en-US" dirty="0"/>
          </a:p>
          <a:p>
            <a:r>
              <a:rPr lang="en-US" dirty="0"/>
              <a:t>Time synchronization for a single interrogator is given</a:t>
            </a:r>
          </a:p>
          <a:p>
            <a:pPr lvl="1"/>
            <a:r>
              <a:rPr lang="en-US" dirty="0"/>
              <a:t>Multi-interrogator scenarios need synchronization between the interrogators</a:t>
            </a:r>
          </a:p>
          <a:p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Modulation/demodulation of “blank”,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0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” and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” bits</a:t>
            </a:r>
          </a:p>
          <a:p>
            <a:pPr lvl="1"/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Radio wave reflected: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” bit</a:t>
            </a:r>
          </a:p>
          <a:p>
            <a:pPr lvl="1"/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Tag stays silent: “blank” or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0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” bit, depending on the BMC phase</a:t>
            </a:r>
            <a:b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02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A633-6E8F-D947-AF4A-105F6C399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BMC with </a:t>
            </a:r>
            <a:r>
              <a:rPr lang="en-US" dirty="0" err="1"/>
              <a:t>Zippy’s</a:t>
            </a:r>
            <a:r>
              <a:rPr lang="en-US" dirty="0"/>
              <a:t> Physical Layer [45]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7435F-9448-DE4C-B16F-F38C87F70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836613"/>
            <a:ext cx="11522075" cy="4320627"/>
          </a:xfrm>
        </p:spPr>
        <p:txBody>
          <a:bodyPr/>
          <a:lstStyle/>
          <a:p>
            <a:r>
              <a:rPr lang="en-US" dirty="0"/>
              <a:t>Zippy uses On-Off-Keying (OOK),</a:t>
            </a:r>
            <a:br>
              <a:rPr lang="en-US" dirty="0"/>
            </a:br>
            <a:r>
              <a:rPr lang="en-US" dirty="0"/>
              <a:t>BMC can be used without any modification to </a:t>
            </a:r>
            <a:r>
              <a:rPr lang="en-US" dirty="0" err="1"/>
              <a:t>Zippy’s</a:t>
            </a:r>
            <a:r>
              <a:rPr lang="en-US" dirty="0"/>
              <a:t> physical layer</a:t>
            </a:r>
          </a:p>
          <a:p>
            <a:pPr lvl="1"/>
            <a:r>
              <a:rPr lang="en-US" dirty="0"/>
              <a:t>As before,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0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” in the modulation is either “blank” or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0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”, depending on the BMC phase</a:t>
            </a:r>
          </a:p>
          <a:p>
            <a:pPr lvl="1"/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At least one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” sent in a slot, Zippy can demodulate the received signal to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”</a:t>
            </a:r>
          </a:p>
          <a:p>
            <a:pPr lvl="1"/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Both BMC assumptions are satisfied</a:t>
            </a:r>
          </a:p>
          <a:p>
            <a:pPr lvl="1"/>
            <a:endParaRPr lang="en-US" dirty="0">
              <a:ea typeface="CMU Serif Roman" panose="02000603000000000000" pitchFamily="2" charset="0"/>
              <a:cs typeface="CMU Serif Roman" panose="02000603000000000000" pitchFamily="2" charset="0"/>
            </a:endParaRPr>
          </a:p>
          <a:p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Zippy provides a distributed synchronization mechanism </a:t>
            </a:r>
            <a:b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</a:b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that suits BMC’s need for bit-alignment</a:t>
            </a:r>
          </a:p>
          <a:p>
            <a:pPr lvl="1"/>
            <a:r>
              <a:rPr lang="en-US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It achieves a synchronization error of tens of micros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econds between any pair of neighbors</a:t>
            </a:r>
          </a:p>
          <a:p>
            <a:pPr lvl="1"/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Zippy sends at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1.36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kbps, i.e., each bit takes about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700</a:t>
            </a:r>
            <a:r>
              <a:rPr lang="en-US" i="1" dirty="0">
                <a:latin typeface="CMU Bright Roman" panose="02000603000000000000" pitchFamily="2" charset="0"/>
                <a:ea typeface="CMU Bright Roman" panose="02000603000000000000" pitchFamily="2" charset="0"/>
                <a:cs typeface="CMU Bright Roman" panose="02000603000000000000" pitchFamily="2" charset="0"/>
              </a:rPr>
              <a:t>μs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, multiple samples taken per bit</a:t>
            </a:r>
          </a:p>
          <a:p>
            <a:pPr lvl="1"/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Re-synchronization can be done every few seconds, takes only tens of milliseconds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D99179-9BA4-5C4D-A71D-B27FAE93AC12}"/>
              </a:ext>
            </a:extLst>
          </p:cNvPr>
          <p:cNvSpPr txBox="1"/>
          <p:nvPr/>
        </p:nvSpPr>
        <p:spPr>
          <a:xfrm>
            <a:off x="334963" y="5940068"/>
            <a:ext cx="11337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[45] F. Sutton, B. </a:t>
            </a:r>
            <a:r>
              <a:rPr lang="en-US" dirty="0" err="1"/>
              <a:t>Buchli</a:t>
            </a:r>
            <a:r>
              <a:rPr lang="en-US" dirty="0"/>
              <a:t>, . </a:t>
            </a:r>
            <a:r>
              <a:rPr lang="en-US" dirty="0" err="1"/>
              <a:t>Beutel</a:t>
            </a:r>
            <a:r>
              <a:rPr lang="en-US" dirty="0"/>
              <a:t>, and L. Thiele. 2015. Zippy: On-Demand Network Flooding. In ACM </a:t>
            </a:r>
            <a:r>
              <a:rPr lang="en-US" dirty="0" err="1"/>
              <a:t>SenSys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50772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394A9-4A40-9B46-BC71-D9EF680C8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BMC in ZigBee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71C74-6B89-F44B-BCF9-CC3098DA3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836613"/>
            <a:ext cx="11522075" cy="4752687"/>
          </a:xfrm>
        </p:spPr>
        <p:txBody>
          <a:bodyPr/>
          <a:lstStyle/>
          <a:p>
            <a:r>
              <a:rPr lang="en-US" dirty="0"/>
              <a:t>Changes are required for more complex wireless systems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Synchronization mechanism required to achieve bit-alignment</a:t>
            </a:r>
          </a:p>
          <a:p>
            <a:pPr lvl="1"/>
            <a:r>
              <a:rPr lang="en-US" dirty="0"/>
              <a:t>E.g., use Glossy [19] to achieve an error of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&lt;0.5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µs</a:t>
            </a:r>
            <a:r>
              <a:rPr lang="en-US" dirty="0"/>
              <a:t>. A ZigBee symbol takes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16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µs</a:t>
            </a:r>
            <a:r>
              <a:rPr lang="en-US" dirty="0"/>
              <a:t> </a:t>
            </a:r>
            <a:r>
              <a:rPr lang="en-US" dirty="0" err="1"/>
              <a:t>tx</a:t>
            </a:r>
            <a:r>
              <a:rPr lang="en-US" dirty="0"/>
              <a:t> time</a:t>
            </a:r>
          </a:p>
          <a:p>
            <a:pPr lvl="1"/>
            <a:r>
              <a:rPr lang="en-US" dirty="0"/>
              <a:t>Periodic re-synchronization is required due to clock drift, every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0.1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s</a:t>
            </a:r>
            <a:r>
              <a:rPr lang="en-US" dirty="0"/>
              <a:t> should suffice</a:t>
            </a:r>
          </a:p>
          <a:p>
            <a:pPr lvl="2"/>
            <a:r>
              <a:rPr lang="en-US" dirty="0"/>
              <a:t>Overhead is small, e.g., in a 3% in a network wit a diameter of 5 hops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Modulation/demodulation in BMC Phase 1</a:t>
            </a:r>
          </a:p>
          <a:p>
            <a:pPr lvl="1"/>
            <a:r>
              <a:rPr lang="en-US" dirty="0"/>
              <a:t>ZigBee sends 4-bit symbols, therefore we propose to encode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</a:t>
            </a:r>
            <a:r>
              <a:rPr lang="en-US" dirty="0"/>
              <a:t>”-bit as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1111</a:t>
            </a:r>
            <a:r>
              <a:rPr lang="en-US" dirty="0"/>
              <a:t>”-symbol</a:t>
            </a:r>
          </a:p>
          <a:p>
            <a:pPr lvl="1"/>
            <a:r>
              <a:rPr lang="en-US" dirty="0"/>
              <a:t>We expect the receiver to sense the superimposition of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1111</a:t>
            </a:r>
            <a:r>
              <a:rPr lang="en-US" dirty="0"/>
              <a:t>”-symbols from the energy level</a:t>
            </a:r>
          </a:p>
          <a:p>
            <a:r>
              <a:rPr lang="en-US" dirty="0"/>
              <a:t>Modulation/demodulation in BMC Phase 2</a:t>
            </a:r>
          </a:p>
          <a:p>
            <a:pPr lvl="1"/>
            <a:r>
              <a:rPr lang="en-US" dirty="0"/>
              <a:t>Sender changes more often, demodulation baseline needs more frequent calibration</a:t>
            </a:r>
          </a:p>
          <a:p>
            <a:pPr lvl="2"/>
            <a:r>
              <a:rPr lang="en-US" dirty="0"/>
              <a:t>One RS symbol in BMC is spread over two ZigBee symbols, add reference chips before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ECE256-5337-9844-ADF5-66A41449E484}"/>
              </a:ext>
            </a:extLst>
          </p:cNvPr>
          <p:cNvSpPr txBox="1"/>
          <p:nvPr/>
        </p:nvSpPr>
        <p:spPr>
          <a:xfrm>
            <a:off x="334963" y="5735079"/>
            <a:ext cx="11623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[19] F. Ferrari, M. </a:t>
            </a:r>
            <a:r>
              <a:rPr lang="en-US" dirty="0" err="1"/>
              <a:t>Zimmerling</a:t>
            </a:r>
            <a:r>
              <a:rPr lang="en-US" dirty="0"/>
              <a:t>, L. Thiele, and O. </a:t>
            </a:r>
            <a:r>
              <a:rPr lang="en-US" dirty="0" err="1"/>
              <a:t>Saukh</a:t>
            </a:r>
            <a:r>
              <a:rPr lang="en-US" dirty="0"/>
              <a:t>. 2011. Efficient network flooding and time synchronization </a:t>
            </a:r>
          </a:p>
          <a:p>
            <a:r>
              <a:rPr lang="en-US" dirty="0"/>
              <a:t>with Glossy. In IPSN.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175851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6AA2-AFDD-444E-8DBA-EDFBBB77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25D50-8703-8E4C-8A47-EB6E939FA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836613"/>
            <a:ext cx="11522075" cy="4680677"/>
          </a:xfrm>
        </p:spPr>
        <p:txBody>
          <a:bodyPr/>
          <a:lstStyle/>
          <a:p>
            <a:r>
              <a:rPr lang="en-US" dirty="0"/>
              <a:t>Scheduling packet transmissions in wireless multi-sender, multi-receiver networks</a:t>
            </a:r>
            <a:br>
              <a:rPr lang="en-US" dirty="0"/>
            </a:br>
            <a:br>
              <a:rPr lang="en-US" sz="1050" dirty="0"/>
            </a:br>
            <a:r>
              <a:rPr lang="en-US" dirty="0"/>
              <a:t>leads to a fundamental medium utilization limit </a:t>
            </a:r>
            <a:br>
              <a:rPr lang="en-US" dirty="0"/>
            </a:br>
            <a:endParaRPr lang="en-US" sz="1000" dirty="0"/>
          </a:p>
          <a:p>
            <a:r>
              <a:rPr lang="en-US" dirty="0"/>
              <a:t>We propose Cross-Sender Bit-Mixing Coding (BMC) to achieve </a:t>
            </a:r>
            <a:r>
              <a:rPr lang="en-US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R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= </a:t>
            </a:r>
            <a:r>
              <a:rPr lang="en-US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(1)</a:t>
            </a:r>
          </a:p>
          <a:p>
            <a:pPr lvl="1"/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BMC does not schedule packet transmissions</a:t>
            </a:r>
          </a:p>
          <a:p>
            <a:pPr lvl="1"/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BMC mixes the bits of different senders yet allows a receiver to decode the transmission</a:t>
            </a:r>
          </a:p>
          <a:p>
            <a:pPr lvl="1"/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We construct a low collision set (LCS) that can be used as a stand-alone NAGT matrix</a:t>
            </a:r>
          </a:p>
          <a:p>
            <a:pPr lvl="2"/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We prove several useful properties of the LCS (non-overlap, constant weight, decoding </a:t>
            </a:r>
            <a:r>
              <a:rPr lang="en-US" dirty="0" err="1">
                <a:ea typeface="CMU Serif Roman" panose="02000603000000000000" pitchFamily="2" charset="0"/>
                <a:cs typeface="CMU Serif Roman" panose="02000603000000000000" pitchFamily="2" charset="0"/>
              </a:rPr>
              <a:t>complecity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</a:p>
          <a:p>
            <a:pPr lvl="2"/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The paper provides a construction for an LCS</a:t>
            </a:r>
          </a:p>
          <a:p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BMC has some demands on the physical layer</a:t>
            </a:r>
          </a:p>
          <a:p>
            <a:pPr lvl="1"/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Synchronization, modulation/demodulation of “blank”,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0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” and “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” bits</a:t>
            </a:r>
          </a:p>
          <a:p>
            <a:pPr marL="277813" indent="-277813">
              <a:buNone/>
            </a:pP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	that can be met by existing systems like RFID or ZigBee.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6999E1-0523-2843-BCE8-E51747607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7490" y="1281790"/>
            <a:ext cx="1866900" cy="63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D40B54-E842-4F4E-9490-DEED0B841EB0}"/>
              </a:ext>
            </a:extLst>
          </p:cNvPr>
          <p:cNvSpPr txBox="1"/>
          <p:nvPr/>
        </p:nvSpPr>
        <p:spPr>
          <a:xfrm>
            <a:off x="3431630" y="5877340"/>
            <a:ext cx="445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1430500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84867-556F-9A4B-9617-C73EAFF71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Scenario: Multi-Sender, Multi-Receiver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FBF0F-9013-7348-9735-243DE11FC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E.g. in disaster recovery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49B821E0-EE51-FD47-B12F-B79B85EB6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520" y="1772770"/>
            <a:ext cx="6491967" cy="372240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06EA9FB2-6FB3-7B49-B25A-BA398087B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587" y="1772770"/>
            <a:ext cx="6819900" cy="417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1170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08C8D-6291-CA44-A1DF-F9B4965F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 use Scheduling?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ED893-19B3-2244-8E29-211162E2C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fundamental problem.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Assume the following setting for our scenario</a:t>
            </a:r>
            <a:br>
              <a:rPr lang="en-US" dirty="0"/>
            </a:br>
            <a:r>
              <a:rPr lang="en-US" dirty="0"/>
              <a:t>for each rescuer (receiver of data):</a:t>
            </a:r>
          </a:p>
          <a:p>
            <a:pPr lvl="1"/>
            <a:r>
              <a:rPr lang="en-US" dirty="0"/>
              <a:t>Need to receive one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d</a:t>
            </a:r>
            <a:r>
              <a:rPr lang="en-US" dirty="0"/>
              <a:t>-byte packet </a:t>
            </a:r>
            <a:br>
              <a:rPr lang="en-US" dirty="0"/>
            </a:br>
            <a:r>
              <a:rPr lang="en-US" dirty="0"/>
              <a:t>from each neighboring sensor in receiving (RX) range</a:t>
            </a:r>
          </a:p>
          <a:p>
            <a:pPr lvl="1"/>
            <a:r>
              <a:rPr lang="en-US" dirty="0"/>
              <a:t>Assume at most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dirty="0"/>
              <a:t> neighboring sensors</a:t>
            </a:r>
          </a:p>
          <a:p>
            <a:pPr lvl="1"/>
            <a:r>
              <a:rPr lang="en-US" dirty="0"/>
              <a:t>I.e., </a:t>
            </a:r>
            <a:r>
              <a:rPr lang="en-US" i="1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kd</a:t>
            </a:r>
            <a:r>
              <a:rPr lang="en-US" dirty="0"/>
              <a:t> bytes of information need to be received by each rescuer</a:t>
            </a:r>
          </a:p>
          <a:p>
            <a:r>
              <a:rPr lang="en-US" dirty="0"/>
              <a:t>Can this be achieved in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O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</a:t>
            </a:r>
            <a:r>
              <a:rPr lang="en-US" i="1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kd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  <a:r>
              <a:rPr lang="en-US" dirty="0"/>
              <a:t> 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airtime?</a:t>
            </a:r>
          </a:p>
          <a:p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Not with scheduling [21]. It takes </a:t>
            </a:r>
            <a:r>
              <a:rPr lang="en-US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Ω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</a:t>
            </a:r>
            <a:r>
              <a:rPr lang="en-US" i="1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kd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ln</a:t>
            </a:r>
            <a:r>
              <a:rPr lang="en-US" sz="1000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N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 where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N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≥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 is the amount of nodes.</a:t>
            </a:r>
          </a:p>
          <a:p>
            <a:pPr lvl="1"/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ln</a:t>
            </a:r>
            <a:r>
              <a:rPr lang="en-US" sz="1000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N 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stems from the problem that receivers’ best schedules are incompatible</a:t>
            </a:r>
          </a:p>
          <a:p>
            <a:pPr marL="0" indent="0">
              <a:buNone/>
            </a:pPr>
            <a:endParaRPr lang="en-US" sz="1050" dirty="0">
              <a:ea typeface="CMU Serif Roman" panose="02000603000000000000" pitchFamily="2" charset="0"/>
              <a:cs typeface="CMU Serif Roman" panose="02000603000000000000" pitchFamily="2" charset="0"/>
            </a:endParaRPr>
          </a:p>
          <a:p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Measure of interest </a:t>
            </a:r>
            <a:r>
              <a:rPr lang="en-US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R,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 the </a:t>
            </a:r>
            <a:r>
              <a:rPr lang="en-US" i="1" dirty="0">
                <a:ea typeface="CMU Serif Roman" panose="02000603000000000000" pitchFamily="2" charset="0"/>
                <a:cs typeface="CMU Serif Roman" panose="02000603000000000000" pitchFamily="2" charset="0"/>
              </a:rPr>
              <a:t>network utilization rate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: </a:t>
            </a:r>
          </a:p>
          <a:p>
            <a:pPr marL="0" indent="0">
              <a:buNone/>
            </a:pPr>
            <a:endParaRPr lang="en-US" sz="1000" dirty="0">
              <a:ea typeface="CMU Serif Roman" panose="02000603000000000000" pitchFamily="2" charset="0"/>
              <a:cs typeface="CMU Serif Roman" panose="02000603000000000000" pitchFamily="2" charset="0"/>
            </a:endParaRPr>
          </a:p>
          <a:p>
            <a:pPr marL="0" indent="0">
              <a:buNone/>
              <a:tabLst>
                <a:tab pos="436563" algn="l"/>
              </a:tabLst>
            </a:pPr>
            <a:r>
              <a:rPr lang="en-US" sz="1600" dirty="0"/>
              <a:t>[21] 	M. </a:t>
            </a:r>
            <a:r>
              <a:rPr lang="en-US" sz="1600" dirty="0" err="1"/>
              <a:t>Ghaffari</a:t>
            </a:r>
            <a:r>
              <a:rPr lang="en-US" sz="1600" dirty="0"/>
              <a:t>, B. </a:t>
            </a:r>
            <a:r>
              <a:rPr lang="en-US" sz="1600" dirty="0" err="1"/>
              <a:t>Haeupler</a:t>
            </a:r>
            <a:r>
              <a:rPr lang="en-US" sz="1600" dirty="0"/>
              <a:t>, N. Lynch, and C. Newport. 2012. </a:t>
            </a:r>
            <a:br>
              <a:rPr lang="en-US" sz="1600" dirty="0"/>
            </a:br>
            <a:r>
              <a:rPr lang="en-US" sz="1600" dirty="0"/>
              <a:t>	Bounds on Contention Management in Radio Networks. In International Symposium on Distributed Computing (DISC). 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F83A41-8811-E84E-ADF3-8C2EA5EDB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4190" y="4996720"/>
            <a:ext cx="3600500" cy="736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7E78A6-6192-A945-8542-2161C01820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1711" y="260560"/>
            <a:ext cx="4701444" cy="28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8872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3C599-DEA0-3F48-B926-955665680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0"/>
            <a:ext cx="11522075" cy="836613"/>
          </a:xfrm>
        </p:spPr>
        <p:txBody>
          <a:bodyPr/>
          <a:lstStyle/>
          <a:p>
            <a:r>
              <a:rPr lang="en-US" dirty="0"/>
              <a:t>The Idea: Allow for Collisions but Share the Damage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5FF79-967E-A84A-8573-F9997D924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836742"/>
            <a:ext cx="11522075" cy="2664268"/>
          </a:xfrm>
        </p:spPr>
        <p:txBody>
          <a:bodyPr/>
          <a:lstStyle/>
          <a:p>
            <a:pPr>
              <a:tabLst>
                <a:tab pos="8796338" algn="l"/>
              </a:tabLst>
            </a:pP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Divide the medium into </a:t>
            </a:r>
            <a:r>
              <a:rPr lang="en-US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</a:t>
            </a:r>
            <a:r>
              <a:rPr lang="en-US" i="1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kd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  <a:r>
              <a:rPr lang="en-US" dirty="0"/>
              <a:t> slots of common airtime	→ </a:t>
            </a:r>
            <a:r>
              <a:rPr lang="en-US" b="1" dirty="0"/>
              <a:t>Cross-Sender</a:t>
            </a:r>
          </a:p>
          <a:p>
            <a:pPr lvl="1">
              <a:tabLst>
                <a:tab pos="8796338" algn="l"/>
              </a:tabLst>
            </a:pP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Network utilization rate </a:t>
            </a:r>
            <a:r>
              <a:rPr lang="en-US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R</a:t>
            </a:r>
            <a:r>
              <a:rPr lang="en-US" sz="500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=</a:t>
            </a:r>
            <a:r>
              <a:rPr lang="en-US" sz="5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(1)</a:t>
            </a:r>
          </a:p>
          <a:p>
            <a:pPr>
              <a:tabLst>
                <a:tab pos="8796338" algn="l"/>
              </a:tabLst>
            </a:pPr>
            <a:r>
              <a:rPr lang="en-US" dirty="0"/>
              <a:t>Do not schedule entire packets, “schedule on the bit-level”	→ </a:t>
            </a:r>
            <a:r>
              <a:rPr lang="en-US" b="1" dirty="0"/>
              <a:t>Bit-Mixing</a:t>
            </a:r>
          </a:p>
          <a:p>
            <a:pPr>
              <a:tabLst>
                <a:tab pos="8796338" algn="l"/>
              </a:tabLst>
            </a:pPr>
            <a:r>
              <a:rPr lang="en-US" dirty="0"/>
              <a:t>Limit the amount of collisions per transmission in the network,</a:t>
            </a:r>
            <a:br>
              <a:rPr lang="en-US" dirty="0"/>
            </a:br>
            <a:r>
              <a:rPr lang="en-US" dirty="0"/>
              <a:t>such that every receiver can recover all the received data	→ </a:t>
            </a:r>
            <a:r>
              <a:rPr lang="en-US" b="1" dirty="0"/>
              <a:t>Coding</a:t>
            </a:r>
            <a:br>
              <a:rPr lang="en-US" b="1" dirty="0"/>
            </a:br>
            <a:br>
              <a:rPr lang="en-US" sz="500" b="1" dirty="0"/>
            </a:br>
            <a:r>
              <a:rPr lang="en-US" b="1" dirty="0"/>
              <a:t>		 (BMC)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E36002-D509-C149-8665-B14D06B9257B}"/>
              </a:ext>
            </a:extLst>
          </p:cNvPr>
          <p:cNvSpPr txBox="1"/>
          <p:nvPr/>
        </p:nvSpPr>
        <p:spPr>
          <a:xfrm rot="16200000">
            <a:off x="-58692" y="4733909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Senders</a:t>
            </a:r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98C3D3-3D67-A342-80FA-9B37594D2509}"/>
              </a:ext>
            </a:extLst>
          </p:cNvPr>
          <p:cNvSpPr txBox="1"/>
          <p:nvPr/>
        </p:nvSpPr>
        <p:spPr>
          <a:xfrm>
            <a:off x="660343" y="4102104"/>
            <a:ext cx="31290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791EEE-0A4E-354A-AB85-2F3AC344169E}"/>
              </a:ext>
            </a:extLst>
          </p:cNvPr>
          <p:cNvSpPr txBox="1"/>
          <p:nvPr/>
        </p:nvSpPr>
        <p:spPr>
          <a:xfrm>
            <a:off x="2530100" y="3402422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sz="2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</a:t>
            </a:r>
            <a:r>
              <a:rPr lang="en-US" sz="2000" i="1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kd</a:t>
            </a:r>
            <a:r>
              <a:rPr lang="en-US" sz="2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  <a:r>
              <a:rPr lang="en-US" sz="2000" dirty="0">
                <a:latin typeface="+mn-lt"/>
              </a:rPr>
              <a:t> slots</a:t>
            </a:r>
            <a:endParaRPr lang="en-SG" sz="2000" dirty="0">
              <a:latin typeface="+mn-lt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01963B5-0BF6-9C41-85CB-A38F3C15A13F}"/>
              </a:ext>
            </a:extLst>
          </p:cNvPr>
          <p:cNvCxnSpPr>
            <a:cxnSpLocks/>
          </p:cNvCxnSpPr>
          <p:nvPr/>
        </p:nvCxnSpPr>
        <p:spPr>
          <a:xfrm>
            <a:off x="930428" y="3874542"/>
            <a:ext cx="462954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D5D243F-DCA3-D448-8EF2-1FF2F11026D0}"/>
              </a:ext>
            </a:extLst>
          </p:cNvPr>
          <p:cNvSpPr txBox="1"/>
          <p:nvPr/>
        </p:nvSpPr>
        <p:spPr>
          <a:xfrm>
            <a:off x="633696" y="4659401"/>
            <a:ext cx="461665" cy="7571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…...</a:t>
            </a:r>
            <a:endParaRPr lang="en-SG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96A0CA1-2D7A-BB4F-B97B-3BE0F2D58A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358613"/>
              </p:ext>
            </p:extLst>
          </p:nvPr>
        </p:nvGraphicFramePr>
        <p:xfrm>
          <a:off x="951341" y="4091715"/>
          <a:ext cx="4608632" cy="164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10376">
                <a:tc>
                  <a:txBody>
                    <a:bodyPr/>
                    <a:lstStyle/>
                    <a:p>
                      <a:endParaRPr lang="en-SG" sz="1300" dirty="0">
                        <a:solidFill>
                          <a:schemeClr val="bg1"/>
                        </a:solidFill>
                      </a:endParaRPr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>
                        <a:solidFill>
                          <a:schemeClr val="bg2"/>
                        </a:solidFill>
                      </a:endParaRPr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F4AB8E54-DAD0-E24B-BB13-7E121ADDAA78}"/>
              </a:ext>
            </a:extLst>
          </p:cNvPr>
          <p:cNvGrpSpPr/>
          <p:nvPr/>
        </p:nvGrpSpPr>
        <p:grpSpPr>
          <a:xfrm>
            <a:off x="5903540" y="5085230"/>
            <a:ext cx="6008864" cy="646331"/>
            <a:chOff x="5903540" y="2689750"/>
            <a:chExt cx="6008864" cy="64633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25ABB65-F80B-314C-B7E5-2D910628B1E4}"/>
                </a:ext>
              </a:extLst>
            </p:cNvPr>
            <p:cNvSpPr/>
            <p:nvPr/>
          </p:nvSpPr>
          <p:spPr>
            <a:xfrm>
              <a:off x="5903540" y="2820432"/>
              <a:ext cx="170430" cy="25661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5743FDF-9541-3F44-9BF7-2A0FA206F405}"/>
                </a:ext>
              </a:extLst>
            </p:cNvPr>
            <p:cNvSpPr txBox="1"/>
            <p:nvPr/>
          </p:nvSpPr>
          <p:spPr>
            <a:xfrm>
              <a:off x="6168010" y="2689750"/>
              <a:ext cx="57443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Slot used by a sender that collides with slots used by other senders.</a:t>
              </a:r>
              <a:endParaRPr lang="en-SG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DCADFC3-A7CE-CD4E-8E44-21CE229D0598}"/>
              </a:ext>
            </a:extLst>
          </p:cNvPr>
          <p:cNvGrpSpPr/>
          <p:nvPr/>
        </p:nvGrpSpPr>
        <p:grpSpPr>
          <a:xfrm>
            <a:off x="5867913" y="4000192"/>
            <a:ext cx="5989124" cy="923330"/>
            <a:chOff x="5867913" y="1335822"/>
            <a:chExt cx="5989124" cy="92333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6FEE34E-0813-3E43-9355-64924DC4DBD6}"/>
                </a:ext>
              </a:extLst>
            </p:cNvPr>
            <p:cNvSpPr/>
            <p:nvPr/>
          </p:nvSpPr>
          <p:spPr>
            <a:xfrm>
              <a:off x="5870979" y="1534581"/>
              <a:ext cx="168806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94EB4D-3D83-BF41-AAF9-470EB8F0D967}"/>
                </a:ext>
              </a:extLst>
            </p:cNvPr>
            <p:cNvSpPr txBox="1"/>
            <p:nvPr/>
          </p:nvSpPr>
          <p:spPr>
            <a:xfrm>
              <a:off x="6168010" y="1335822"/>
              <a:ext cx="568902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Slot used by a sender that do not collide with slots used by other senders. </a:t>
              </a:r>
            </a:p>
            <a:p>
              <a:r>
                <a:rPr lang="en-US" dirty="0"/>
                <a:t>Such a slot carries useful information. </a:t>
              </a:r>
              <a:endParaRPr lang="en-SG" dirty="0"/>
            </a:p>
          </p:txBody>
        </p:sp>
        <p:pic>
          <p:nvPicPr>
            <p:cNvPr id="14" name="Picture 4">
              <a:extLst>
                <a:ext uri="{FF2B5EF4-FFF2-40B4-BE49-F238E27FC236}">
                  <a16:creationId xmlns:a16="http://schemas.microsoft.com/office/drawing/2014/main" id="{AD465A51-CE32-AF48-8124-6111837B45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7913" y="1496491"/>
              <a:ext cx="206057" cy="266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15272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FF03-6086-F44B-A5F9-B58498764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Central Challenge in Bit-Mixing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94B5C-0D13-4744-B242-915C17F09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senders send simultaneously</a:t>
            </a:r>
          </a:p>
          <a:p>
            <a:r>
              <a:rPr lang="en-US" dirty="0"/>
              <a:t>Yet, the receiver must tell them apart</a:t>
            </a:r>
          </a:p>
          <a:p>
            <a:pPr lvl="1"/>
            <a:r>
              <a:rPr lang="en-US" dirty="0"/>
              <a:t>A bit does not have a header to id its sender</a:t>
            </a:r>
          </a:p>
          <a:p>
            <a:pPr lvl="1"/>
            <a:r>
              <a:rPr lang="en-US" dirty="0"/>
              <a:t>I.e., which slots are chosen by a sender?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We need a specifically constructed Low Collision Set (LCS) to achieve this</a:t>
            </a:r>
          </a:p>
          <a:p>
            <a:pPr lvl="1"/>
            <a:r>
              <a:rPr lang="en-US" dirty="0"/>
              <a:t>An LCS consists of masking strings (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&gt;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 masking string has “blank” bits and ”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</a:t>
            </a:r>
            <a:r>
              <a:rPr lang="en-US" dirty="0"/>
              <a:t>” bits, a ”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</a:t>
            </a:r>
            <a:r>
              <a:rPr lang="en-US" dirty="0"/>
              <a:t>” indicates a slot is chosen for transmission</a:t>
            </a:r>
            <a:endParaRPr lang="en-US" dirty="0">
              <a:latin typeface="CMU Serif Roman" panose="02000603000000000000" pitchFamily="2" charset="0"/>
              <a:ea typeface="CMU Serif Roman" panose="02000603000000000000" pitchFamily="2" charset="0"/>
              <a:cs typeface="CMU Serif Roman" panose="02000603000000000000" pitchFamily="2" charset="0"/>
            </a:endParaRPr>
          </a:p>
          <a:p>
            <a:pPr lvl="1"/>
            <a:r>
              <a:rPr lang="en-US" dirty="0"/>
              <a:t>A masking string has a fixed weight (to transmit a fixed size data item)</a:t>
            </a:r>
          </a:p>
          <a:p>
            <a:pPr lvl="1"/>
            <a:r>
              <a:rPr lang="en-US" dirty="0"/>
              <a:t>The LCS needs to be known by all, each node choses a masking string uniformly at random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BMC Phase 1:</a:t>
            </a:r>
          </a:p>
          <a:p>
            <a:pPr lvl="1"/>
            <a:endParaRPr lang="en-US" dirty="0"/>
          </a:p>
          <a:p>
            <a:pPr marL="444500" lvl="1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E35211-E9F2-1648-9262-94E87F00683C}"/>
              </a:ext>
            </a:extLst>
          </p:cNvPr>
          <p:cNvSpPr txBox="1"/>
          <p:nvPr/>
        </p:nvSpPr>
        <p:spPr>
          <a:xfrm rot="16200000">
            <a:off x="6238373" y="1373747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Senders</a:t>
            </a:r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765558-5B58-554D-9EB7-ACE5B73A2C4C}"/>
              </a:ext>
            </a:extLst>
          </p:cNvPr>
          <p:cNvSpPr txBox="1"/>
          <p:nvPr/>
        </p:nvSpPr>
        <p:spPr>
          <a:xfrm>
            <a:off x="6957408" y="741942"/>
            <a:ext cx="31290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8763F6-35A6-A54D-AB40-16F53930C108}"/>
              </a:ext>
            </a:extLst>
          </p:cNvPr>
          <p:cNvSpPr txBox="1"/>
          <p:nvPr/>
        </p:nvSpPr>
        <p:spPr>
          <a:xfrm>
            <a:off x="8827165" y="148490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sz="2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</a:t>
            </a:r>
            <a:r>
              <a:rPr lang="en-US" sz="2000" i="1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kd</a:t>
            </a:r>
            <a:r>
              <a:rPr lang="en-US" sz="2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  <a:r>
              <a:rPr lang="en-US" sz="2000" dirty="0">
                <a:latin typeface="+mn-lt"/>
              </a:rPr>
              <a:t> slots</a:t>
            </a:r>
            <a:endParaRPr lang="en-SG" sz="2000" dirty="0">
              <a:latin typeface="+mn-lt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4F7743F-CBE7-8C46-AB3D-1AC2D9BABD18}"/>
              </a:ext>
            </a:extLst>
          </p:cNvPr>
          <p:cNvCxnSpPr>
            <a:cxnSpLocks/>
          </p:cNvCxnSpPr>
          <p:nvPr/>
        </p:nvCxnSpPr>
        <p:spPr>
          <a:xfrm>
            <a:off x="7227493" y="514380"/>
            <a:ext cx="462954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60183A1-E3E1-C641-8985-8BBDE543487C}"/>
              </a:ext>
            </a:extLst>
          </p:cNvPr>
          <p:cNvSpPr txBox="1"/>
          <p:nvPr/>
        </p:nvSpPr>
        <p:spPr>
          <a:xfrm>
            <a:off x="6930761" y="1299239"/>
            <a:ext cx="461665" cy="7571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…...</a:t>
            </a:r>
            <a:endParaRPr lang="en-SG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9DA4323-5358-F944-BD49-02E392B95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637269"/>
              </p:ext>
            </p:extLst>
          </p:nvPr>
        </p:nvGraphicFramePr>
        <p:xfrm>
          <a:off x="7248406" y="731553"/>
          <a:ext cx="4608632" cy="164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10376">
                <a:tc>
                  <a:txBody>
                    <a:bodyPr/>
                    <a:lstStyle/>
                    <a:p>
                      <a:endParaRPr lang="en-SG" sz="1300" dirty="0">
                        <a:solidFill>
                          <a:schemeClr val="bg1"/>
                        </a:solidFill>
                      </a:endParaRPr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>
                        <a:solidFill>
                          <a:schemeClr val="bg2"/>
                        </a:solidFill>
                      </a:endParaRPr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B6042090-C2DA-844E-802A-8E7D0B7881F4}"/>
              </a:ext>
            </a:extLst>
          </p:cNvPr>
          <p:cNvSpPr/>
          <p:nvPr/>
        </p:nvSpPr>
        <p:spPr>
          <a:xfrm>
            <a:off x="3001613" y="5229249"/>
            <a:ext cx="3574032" cy="10072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Senders send their chosen masking strings simultaneously and bit-aligned in </a:t>
            </a:r>
            <a:r>
              <a:rPr lang="en-US" dirty="0" err="1">
                <a:solidFill>
                  <a:schemeClr val="tx1"/>
                </a:solidFill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dirty="0">
                <a:solidFill>
                  <a:schemeClr val="tx1"/>
                </a:solidFill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</a:t>
            </a:r>
            <a:r>
              <a:rPr lang="en-US" i="1" dirty="0" err="1">
                <a:solidFill>
                  <a:schemeClr val="tx1"/>
                </a:solidFill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kd</a:t>
            </a:r>
            <a:r>
              <a:rPr lang="en-US" dirty="0">
                <a:solidFill>
                  <a:schemeClr val="tx1"/>
                </a:solidFill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slots</a:t>
            </a:r>
            <a:endParaRPr lang="en-SG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D543777-5A1C-5D45-8BC8-F17430DD0E2C}"/>
              </a:ext>
            </a:extLst>
          </p:cNvPr>
          <p:cNvCxnSpPr>
            <a:cxnSpLocks/>
            <a:stCxn id="14" idx="3"/>
            <a:endCxn id="16" idx="1"/>
          </p:cNvCxnSpPr>
          <p:nvPr/>
        </p:nvCxnSpPr>
        <p:spPr>
          <a:xfrm>
            <a:off x="6575645" y="5732878"/>
            <a:ext cx="888545" cy="44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480FB954-2A68-9247-A722-B0D65218F33B}"/>
              </a:ext>
            </a:extLst>
          </p:cNvPr>
          <p:cNvSpPr/>
          <p:nvPr/>
        </p:nvSpPr>
        <p:spPr>
          <a:xfrm>
            <a:off x="7464190" y="5229248"/>
            <a:ext cx="4176580" cy="10081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Receiver receives a single message, the superimposition, and </a:t>
            </a:r>
            <a:r>
              <a:rPr lang="en-US" b="1" dirty="0">
                <a:solidFill>
                  <a:schemeClr val="tx1"/>
                </a:solidFill>
              </a:rPr>
              <a:t>decodes</a:t>
            </a:r>
            <a:r>
              <a:rPr lang="en-US" dirty="0">
                <a:solidFill>
                  <a:schemeClr val="tx1"/>
                </a:solidFill>
              </a:rPr>
              <a:t> the </a:t>
            </a:r>
            <a:r>
              <a:rPr lang="en-US" i="1" dirty="0">
                <a:solidFill>
                  <a:schemeClr val="tx1"/>
                </a:solidFill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dirty="0">
                <a:solidFill>
                  <a:schemeClr val="tx1"/>
                </a:solidFill>
              </a:rPr>
              <a:t> masking strings with probability </a:t>
            </a:r>
            <a:r>
              <a:rPr lang="en-US" dirty="0">
                <a:solidFill>
                  <a:schemeClr val="tx1"/>
                </a:solidFill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1-</a:t>
            </a:r>
            <a:r>
              <a:rPr lang="en-US" dirty="0">
                <a:solidFill>
                  <a:schemeClr val="tx1"/>
                </a:solidFill>
                <a:latin typeface="CMU Serif Extra RomanSlanted" panose="02000603000000000000" pitchFamily="2" charset="0"/>
                <a:ea typeface="CMU Serif Extra RomanSlanted" panose="02000603000000000000" pitchFamily="2" charset="0"/>
                <a:cs typeface="CMU Serif Extra RomanSlanted" panose="02000603000000000000" pitchFamily="2" charset="0"/>
              </a:rPr>
              <a:t>δ</a:t>
            </a:r>
            <a:endParaRPr lang="en-SG" dirty="0">
              <a:solidFill>
                <a:schemeClr val="tx1"/>
              </a:solidFill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B483EB0C-52FE-6646-A2D3-2E9B2E7DE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718741"/>
              </p:ext>
            </p:extLst>
          </p:nvPr>
        </p:nvGraphicFramePr>
        <p:xfrm>
          <a:off x="7227493" y="4674854"/>
          <a:ext cx="4608632" cy="41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10376"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177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E4A1E-961D-114A-B648-114BA96C5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Decoding the Masking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32FBF-C30D-9546-8453-DBE68F442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836613"/>
            <a:ext cx="5617017" cy="5400675"/>
          </a:xfrm>
        </p:spPr>
        <p:txBody>
          <a:bodyPr/>
          <a:lstStyle/>
          <a:p>
            <a:r>
              <a:rPr lang="en-US" dirty="0"/>
              <a:t>Decisive property of the LCS:</a:t>
            </a:r>
            <a:br>
              <a:rPr lang="en-US" dirty="0"/>
            </a:br>
            <a:r>
              <a:rPr lang="en-US" sz="2200" dirty="0"/>
              <a:t>Chose any </a:t>
            </a:r>
            <a:r>
              <a:rPr lang="en-US" sz="2200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sz="2200" dirty="0"/>
              <a:t> masking strings,</a:t>
            </a:r>
            <a:br>
              <a:rPr lang="en-US" sz="2200" dirty="0"/>
            </a:br>
            <a:r>
              <a:rPr lang="en-US" sz="2200" dirty="0"/>
              <a:t>then each remaining string will collide with these in </a:t>
            </a:r>
            <a:r>
              <a:rPr lang="en-US" sz="2200" b="1" dirty="0"/>
              <a:t>at most half </a:t>
            </a:r>
            <a:r>
              <a:rPr lang="en-US" sz="2200" dirty="0"/>
              <a:t>of its slots </a:t>
            </a:r>
            <a:br>
              <a:rPr lang="en-US" sz="2200" dirty="0"/>
            </a:br>
            <a:r>
              <a:rPr lang="en-US" sz="2200" dirty="0"/>
              <a:t>with probability </a:t>
            </a:r>
            <a:r>
              <a:rPr lang="en-US" sz="22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1-</a:t>
            </a:r>
            <a:r>
              <a:rPr lang="en-US" sz="2200" dirty="0">
                <a:latin typeface="CMU Serif Extra RomanSlanted" panose="02000603000000000000" pitchFamily="2" charset="0"/>
                <a:ea typeface="CMU Serif Extra RomanSlanted" panose="02000603000000000000" pitchFamily="2" charset="0"/>
                <a:cs typeface="CMU Serif Extra RomanSlanted" panose="02000603000000000000" pitchFamily="2" charset="0"/>
              </a:rPr>
              <a:t>δ</a:t>
            </a:r>
            <a:endParaRPr lang="en-US" sz="2200" dirty="0"/>
          </a:p>
          <a:p>
            <a:r>
              <a:rPr lang="en-US" dirty="0"/>
              <a:t>The superimposition of these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 masking strings defines the message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Therefore, the message and the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chosen masking string only match in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at most half of the slots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For decoding, simply iterate over all masking strings and compare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How to construct such an LCS?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72E52D-46CE-9A42-BC63-3985826D3C28}"/>
              </a:ext>
            </a:extLst>
          </p:cNvPr>
          <p:cNvSpPr txBox="1"/>
          <p:nvPr/>
        </p:nvSpPr>
        <p:spPr>
          <a:xfrm rot="16200000">
            <a:off x="10148551" y="3469732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Masking strings of the LCS</a:t>
            </a:r>
            <a:endParaRPr lang="en-S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7C861D-EAF1-594D-A7CD-C3D44C188022}"/>
              </a:ext>
            </a:extLst>
          </p:cNvPr>
          <p:cNvSpPr txBox="1"/>
          <p:nvPr/>
        </p:nvSpPr>
        <p:spPr>
          <a:xfrm>
            <a:off x="10900674" y="167322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76D7F1-94DF-1144-98E3-9B5814C06BB8}"/>
              </a:ext>
            </a:extLst>
          </p:cNvPr>
          <p:cNvSpPr txBox="1"/>
          <p:nvPr/>
        </p:nvSpPr>
        <p:spPr>
          <a:xfrm>
            <a:off x="10862947" y="3275802"/>
            <a:ext cx="461665" cy="7571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/>
              <a:t>…...</a:t>
            </a:r>
            <a:endParaRPr lang="en-SG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4CD7DAA-C6F0-1C41-B33D-580D7D607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859371"/>
              </p:ext>
            </p:extLst>
          </p:nvPr>
        </p:nvGraphicFramePr>
        <p:xfrm>
          <a:off x="6254607" y="1695013"/>
          <a:ext cx="4608632" cy="410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10376">
                <a:tc>
                  <a:txBody>
                    <a:bodyPr/>
                    <a:lstStyle/>
                    <a:p>
                      <a:endParaRPr lang="en-SG" sz="1300" dirty="0">
                        <a:solidFill>
                          <a:schemeClr val="bg1"/>
                        </a:solidFill>
                      </a:endParaRPr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>
                        <a:solidFill>
                          <a:schemeClr val="bg2"/>
                        </a:solidFill>
                      </a:endParaRPr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732772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 dirty="0">
                        <a:solidFill>
                          <a:schemeClr val="bg1"/>
                        </a:solidFill>
                      </a:endParaRPr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>
                        <a:solidFill>
                          <a:schemeClr val="bg2"/>
                        </a:solidFill>
                      </a:endParaRPr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193968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37169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909315536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143009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633997945"/>
                  </a:ext>
                </a:extLst>
              </a:tr>
              <a:tr h="410376"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7C2E3A0-09FF-784C-86DC-C0B1FD546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462595"/>
              </p:ext>
            </p:extLst>
          </p:nvPr>
        </p:nvGraphicFramePr>
        <p:xfrm>
          <a:off x="6254315" y="1052670"/>
          <a:ext cx="4608632" cy="41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109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10376"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300" dirty="0"/>
                    </a:p>
                  </a:txBody>
                  <a:tcPr marL="66907" marR="66907" marT="33454" marB="33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7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7A1C54B-AFF9-EC42-BB30-AC90A949CDFA}"/>
              </a:ext>
            </a:extLst>
          </p:cNvPr>
          <p:cNvSpPr txBox="1"/>
          <p:nvPr/>
        </p:nvSpPr>
        <p:spPr>
          <a:xfrm>
            <a:off x="10868779" y="5381838"/>
            <a:ext cx="1132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|LCS|&gt;</a:t>
            </a:r>
            <a:r>
              <a:rPr lang="en-US" sz="2000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2B7E60-FDFE-8A41-8CC7-28280789DB42}"/>
              </a:ext>
            </a:extLst>
          </p:cNvPr>
          <p:cNvSpPr txBox="1"/>
          <p:nvPr/>
        </p:nvSpPr>
        <p:spPr>
          <a:xfrm>
            <a:off x="7853987" y="470723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sz="2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</a:t>
            </a:r>
            <a:r>
              <a:rPr lang="en-US" sz="2000" i="1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kd</a:t>
            </a:r>
            <a:r>
              <a:rPr lang="en-US" sz="2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  <a:r>
              <a:rPr lang="en-US" sz="2000" dirty="0">
                <a:latin typeface="+mn-lt"/>
              </a:rPr>
              <a:t> slots</a:t>
            </a:r>
            <a:endParaRPr lang="en-SG" sz="2000" dirty="0">
              <a:latin typeface="+mn-lt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E42003C-5DFB-A244-8EDA-B8C67C23D3EF}"/>
              </a:ext>
            </a:extLst>
          </p:cNvPr>
          <p:cNvCxnSpPr>
            <a:cxnSpLocks/>
          </p:cNvCxnSpPr>
          <p:nvPr/>
        </p:nvCxnSpPr>
        <p:spPr>
          <a:xfrm>
            <a:off x="6254315" y="836613"/>
            <a:ext cx="462954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1718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52D9B-7CB1-8A48-9034-DEB306D42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on Decoding: Non-Adaptive Group Testing (NAGT)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FB05A-6A70-BD43-BADE-CC2E26CCA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836613"/>
            <a:ext cx="11522075" cy="3888567"/>
          </a:xfrm>
        </p:spPr>
        <p:txBody>
          <a:bodyPr/>
          <a:lstStyle/>
          <a:p>
            <a:r>
              <a:rPr lang="en-US" dirty="0"/>
              <a:t>The BMC approach is reminiscent of Non-Adaptive Group Testing (NAGT)</a:t>
            </a:r>
          </a:p>
          <a:p>
            <a:pPr lvl="1"/>
            <a:r>
              <a:rPr lang="en-US" dirty="0"/>
              <a:t>Can we reuse an existing design for our LCS?</a:t>
            </a:r>
          </a:p>
          <a:p>
            <a:r>
              <a:rPr lang="en-US" dirty="0"/>
              <a:t>NAGT literature provides</a:t>
            </a:r>
          </a:p>
          <a:p>
            <a:pPr lvl="1"/>
            <a:r>
              <a:rPr lang="en-US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R</a:t>
            </a:r>
            <a:r>
              <a:rPr lang="en-US" sz="200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=</a:t>
            </a:r>
            <a:r>
              <a:rPr lang="en-US" sz="2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(1) </a:t>
            </a:r>
            <a:r>
              <a:rPr lang="en-US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</a:t>
            </a:r>
            <a:r>
              <a:rPr lang="en-US" i="1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kd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  <a:r>
              <a:rPr lang="en-US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)</a:t>
            </a:r>
            <a:r>
              <a:rPr lang="en-US" dirty="0"/>
              <a:t> with exponential decoding complexity </a:t>
            </a:r>
            <a:r>
              <a:rPr lang="en-US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Ω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(2</a:t>
            </a:r>
            <a:r>
              <a:rPr lang="en-US" baseline="30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8</a:t>
            </a:r>
            <a:r>
              <a:rPr lang="en-US" i="1" baseline="30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d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</a:p>
          <a:p>
            <a:pPr lvl="1"/>
            <a:r>
              <a:rPr lang="en-US" dirty="0"/>
              <a:t>polynomial decoding complexity but not </a:t>
            </a:r>
            <a:r>
              <a:rPr lang="en-US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R</a:t>
            </a:r>
            <a:r>
              <a:rPr lang="en-US" sz="300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=</a:t>
            </a:r>
            <a:r>
              <a:rPr lang="en-US" sz="3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(1)</a:t>
            </a:r>
            <a:endParaRPr lang="en-US" dirty="0"/>
          </a:p>
          <a:p>
            <a:pPr lvl="2"/>
            <a:r>
              <a:rPr lang="en-US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R</a:t>
            </a:r>
            <a:r>
              <a:rPr lang="en-US" sz="100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=</a:t>
            </a:r>
            <a:r>
              <a:rPr lang="en-US" sz="1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O(1/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  <a:r>
              <a:rPr lang="en-US" dirty="0"/>
              <a:t> for zero decoding error</a:t>
            </a:r>
          </a:p>
          <a:p>
            <a:pPr lvl="2"/>
            <a:r>
              <a:rPr lang="en-US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R</a:t>
            </a:r>
            <a:r>
              <a:rPr lang="en-US" sz="100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=</a:t>
            </a:r>
            <a:r>
              <a:rPr lang="en-US" sz="1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O(1/ln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  <a:r>
              <a:rPr lang="en-US" dirty="0"/>
              <a:t> or </a:t>
            </a:r>
            <a:r>
              <a:rPr lang="en-US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R</a:t>
            </a:r>
            <a:r>
              <a:rPr lang="en-US" sz="100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=</a:t>
            </a:r>
            <a:r>
              <a:rPr lang="en-US" sz="1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O(1/</a:t>
            </a:r>
            <a:r>
              <a:rPr lang="en-US" dirty="0">
                <a:latin typeface="CMU Classical Serif" panose="02000603000000000000" pitchFamily="2" charset="0"/>
                <a:ea typeface="CMU Classical Serif" panose="02000603000000000000" pitchFamily="2" charset="0"/>
                <a:cs typeface="CMU Classical Serif" panose="02000603000000000000" pitchFamily="2" charset="0"/>
              </a:rPr>
              <a:t>f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</a:t>
            </a:r>
            <a:r>
              <a:rPr lang="en-US" dirty="0" err="1">
                <a:latin typeface="CMU Serif Extra RomanSlanted" panose="02000603000000000000" pitchFamily="2" charset="0"/>
                <a:ea typeface="CMU Serif Extra RomanSlanted" panose="02000603000000000000" pitchFamily="2" charset="0"/>
                <a:cs typeface="CMU Serif Extra RomanSlanted" panose="02000603000000000000" pitchFamily="2" charset="0"/>
              </a:rPr>
              <a:t>δ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))</a:t>
            </a:r>
            <a:r>
              <a:rPr lang="en-US" dirty="0"/>
              <a:t> for an error probability </a:t>
            </a:r>
            <a:r>
              <a:rPr lang="en-US" dirty="0" err="1">
                <a:latin typeface="CMU Serif Extra RomanSlanted" panose="02000603000000000000" pitchFamily="2" charset="0"/>
                <a:ea typeface="CMU Serif Extra RomanSlanted" panose="02000603000000000000" pitchFamily="2" charset="0"/>
                <a:cs typeface="CMU Serif Extra RomanSlanted" panose="02000603000000000000" pitchFamily="2" charset="0"/>
              </a:rPr>
              <a:t>δ</a:t>
            </a:r>
            <a:r>
              <a:rPr lang="en-US" dirty="0">
                <a:latin typeface="Arial" panose="020B0604020202020204" pitchFamily="34" charset="0"/>
                <a:ea typeface="CMU Serif Extra RomanSlanted" panose="02000603000000000000" pitchFamily="2" charset="0"/>
                <a:cs typeface="Arial" panose="020B0604020202020204" pitchFamily="34" charset="0"/>
              </a:rPr>
              <a:t> (</a:t>
            </a:r>
            <a:r>
              <a:rPr lang="en-US" dirty="0">
                <a:latin typeface="CMU Classical Serif" panose="02000603000000000000" pitchFamily="2" charset="0"/>
                <a:ea typeface="CMU Classical Serif" panose="02000603000000000000" pitchFamily="2" charset="0"/>
                <a:cs typeface="CMU Classical Serif" panose="02000603000000000000" pitchFamily="2" charset="0"/>
              </a:rPr>
              <a:t>f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</a:t>
            </a:r>
            <a:r>
              <a:rPr lang="en-US" dirty="0" err="1">
                <a:latin typeface="CMU Serif Extra RomanSlanted" panose="02000603000000000000" pitchFamily="2" charset="0"/>
                <a:ea typeface="CMU Serif Extra RomanSlanted" panose="02000603000000000000" pitchFamily="2" charset="0"/>
                <a:cs typeface="CMU Serif Extra RomanSlanted" panose="02000603000000000000" pitchFamily="2" charset="0"/>
              </a:rPr>
              <a:t>δ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)→∞</a:t>
            </a:r>
            <a:r>
              <a:rPr lang="en-US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 as </a:t>
            </a:r>
            <a:r>
              <a:rPr lang="en-US" dirty="0">
                <a:latin typeface="CMU Serif Extra RomanSlanted" panose="02000603000000000000" pitchFamily="2" charset="0"/>
                <a:ea typeface="CMU Serif Extra RomanSlanted" panose="02000603000000000000" pitchFamily="2" charset="0"/>
                <a:cs typeface="CMU Serif Extra RomanSlanted" panose="02000603000000000000" pitchFamily="2" charset="0"/>
              </a:rPr>
              <a:t>δ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→0</a:t>
            </a:r>
            <a:r>
              <a:rPr lang="en-US" dirty="0">
                <a:latin typeface="Arial" panose="020B0604020202020204" pitchFamily="34" charset="0"/>
                <a:ea typeface="CMU Serif Extra RomanSlanted" panose="02000603000000000000" pitchFamily="2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dirty="0">
                <a:latin typeface="Arial" panose="020B0604020202020204" pitchFamily="34" charset="0"/>
                <a:ea typeface="CMU Serif Extra RomanSlanted" panose="02000603000000000000" pitchFamily="2" charset="0"/>
                <a:cs typeface="Arial" panose="020B0604020202020204" pitchFamily="34" charset="0"/>
              </a:rPr>
              <a:t>Maximum overlap of masking strings with the chosen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 strings</a:t>
            </a:r>
            <a:r>
              <a:rPr lang="en-US" dirty="0">
                <a:latin typeface="Arial" panose="020B0604020202020204" pitchFamily="34" charset="0"/>
                <a:ea typeface="CMU Serif Extra RomanSlanted" panose="02000603000000000000" pitchFamily="2" charset="0"/>
                <a:cs typeface="Arial" panose="020B0604020202020204" pitchFamily="34" charset="0"/>
              </a:rPr>
              <a:t>, then no fixed weight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100" dirty="0"/>
          </a:p>
          <a:p>
            <a:r>
              <a:rPr lang="en-US" dirty="0"/>
              <a:t>BMC’s LCS: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8CE0AC7-C2C4-9142-A705-F47C7ABE217A}"/>
              </a:ext>
            </a:extLst>
          </p:cNvPr>
          <p:cNvSpPr txBox="1">
            <a:spLocks/>
          </p:cNvSpPr>
          <p:nvPr/>
        </p:nvSpPr>
        <p:spPr bwMode="auto">
          <a:xfrm>
            <a:off x="1991430" y="4077090"/>
            <a:ext cx="8713210" cy="2384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3525" indent="-2635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631825" indent="-1873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985838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2"/>
              <a:buChar char="¨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16938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2"/>
              <a:buChar char="n"/>
              <a:defRPr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2152597" indent="-174621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2609785" indent="-174621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3066974" indent="-174621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3524163" indent="-174621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kern="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Network utilization rate </a:t>
            </a:r>
            <a:r>
              <a:rPr lang="en-US" b="1" kern="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R</a:t>
            </a:r>
            <a:r>
              <a:rPr lang="en-US" sz="400" b="1" kern="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kern="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=</a:t>
            </a:r>
            <a:r>
              <a:rPr lang="en-US" sz="400" kern="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kern="0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kern="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(1)</a:t>
            </a:r>
          </a:p>
          <a:p>
            <a:pPr lvl="1"/>
            <a:r>
              <a:rPr lang="en-US" kern="0" dirty="0"/>
              <a:t>Fixed weight of masking strings</a:t>
            </a:r>
          </a:p>
          <a:p>
            <a:pPr lvl="1"/>
            <a:r>
              <a:rPr lang="en-US" kern="0" dirty="0"/>
              <a:t>Simple construction of the LCS with high probability</a:t>
            </a:r>
            <a:endParaRPr lang="en-US" kern="0" dirty="0">
              <a:latin typeface="CMU Serif Extra RomanSlanted" panose="02000603000000000000" pitchFamily="2" charset="0"/>
              <a:ea typeface="CMU Serif Extra RomanSlanted" panose="02000603000000000000" pitchFamily="2" charset="0"/>
              <a:cs typeface="CMU Serif Extra RomanSlanted" panose="02000603000000000000" pitchFamily="2" charset="0"/>
            </a:endParaRPr>
          </a:p>
          <a:p>
            <a:pPr lvl="1"/>
            <a:r>
              <a:rPr lang="en-US" kern="0" dirty="0" err="1">
                <a:latin typeface="CMU Serif Extra RomanSlanted" panose="02000603000000000000" pitchFamily="2" charset="0"/>
                <a:ea typeface="CMU Serif Extra RomanSlanted" panose="02000603000000000000" pitchFamily="2" charset="0"/>
                <a:cs typeface="CMU Serif Extra RomanSlanted" panose="02000603000000000000" pitchFamily="2" charset="0"/>
              </a:rPr>
              <a:t>δ</a:t>
            </a:r>
            <a:r>
              <a:rPr lang="en-US" kern="0" dirty="0">
                <a:latin typeface="Arial" panose="020B0604020202020204" pitchFamily="34" charset="0"/>
                <a:ea typeface="CMU Serif Extra RomanSlanted" panose="02000603000000000000" pitchFamily="2" charset="0"/>
                <a:cs typeface="Arial" panose="020B0604020202020204" pitchFamily="34" charset="0"/>
              </a:rPr>
              <a:t> is tunable, the LCS will be of size </a:t>
            </a:r>
            <a:r>
              <a:rPr lang="en-US" sz="200" kern="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</a:t>
            </a:r>
            <a:r>
              <a:rPr lang="en-US" kern="0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kern="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</a:t>
            </a:r>
            <a:r>
              <a:rPr lang="en-US" i="1" kern="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kern="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/</a:t>
            </a:r>
            <a:r>
              <a:rPr lang="en-US" kern="0" dirty="0" err="1">
                <a:latin typeface="CMU Serif Extra RomanSlanted" panose="02000603000000000000" pitchFamily="2" charset="0"/>
                <a:ea typeface="CMU Serif Extra RomanSlanted" panose="02000603000000000000" pitchFamily="2" charset="0"/>
                <a:cs typeface="CMU Serif Extra RomanSlanted" panose="02000603000000000000" pitchFamily="2" charset="0"/>
              </a:rPr>
              <a:t>δ</a:t>
            </a:r>
            <a:r>
              <a:rPr lang="en-US" kern="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)</a:t>
            </a:r>
          </a:p>
          <a:p>
            <a:pPr lvl="1"/>
            <a:r>
              <a:rPr lang="en-US" kern="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Polynomial decoding </a:t>
            </a:r>
            <a:r>
              <a:rPr lang="en-US" kern="0" dirty="0" err="1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w.r.t</a:t>
            </a:r>
            <a:r>
              <a:rPr lang="en-US" kern="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. </a:t>
            </a:r>
            <a:r>
              <a:rPr lang="en-US" i="1" kern="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kern="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, </a:t>
            </a:r>
            <a:r>
              <a:rPr lang="en-US" i="1" kern="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d</a:t>
            </a:r>
            <a:r>
              <a:rPr lang="en-US" kern="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, and</a:t>
            </a:r>
            <a:r>
              <a:rPr lang="en-US" kern="0" dirty="0">
                <a:latin typeface="Arial" panose="020B0604020202020204" pitchFamily="34" charset="0"/>
                <a:ea typeface="CMU Serif Extra RomanSlanted" panose="02000603000000000000" pitchFamily="2" charset="0"/>
                <a:cs typeface="Arial" panose="020B0604020202020204" pitchFamily="34" charset="0"/>
              </a:rPr>
              <a:t> </a:t>
            </a:r>
            <a:r>
              <a:rPr lang="en-US" kern="0" dirty="0" err="1">
                <a:latin typeface="CMU Serif Extra RomanSlanted" panose="02000603000000000000" pitchFamily="2" charset="0"/>
                <a:ea typeface="CMU Serif Extra RomanSlanted" panose="02000603000000000000" pitchFamily="2" charset="0"/>
                <a:cs typeface="CMU Serif Extra RomanSlanted" panose="02000603000000000000" pitchFamily="2" charset="0"/>
              </a:rPr>
              <a:t>δ</a:t>
            </a:r>
            <a:endParaRPr lang="en-US" kern="0" dirty="0">
              <a:latin typeface="CMU Serif Roman" panose="02000603000000000000" pitchFamily="2" charset="0"/>
              <a:ea typeface="CMU Serif Roman" panose="02000603000000000000" pitchFamily="2" charset="0"/>
              <a:cs typeface="CMU Serif Roman" panose="02000603000000000000" pitchFamily="2" charset="0"/>
            </a:endParaRPr>
          </a:p>
          <a:p>
            <a:pPr lvl="1"/>
            <a:r>
              <a:rPr lang="en-US" kern="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Construction and proofs are in the paper and/or the technical report</a:t>
            </a: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155485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10215-62AD-C049-9216-42BE38F98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0"/>
            <a:ext cx="11522075" cy="836613"/>
          </a:xfrm>
        </p:spPr>
        <p:txBody>
          <a:bodyPr/>
          <a:lstStyle/>
          <a:p>
            <a:r>
              <a:rPr lang="en-US" dirty="0"/>
              <a:t>Data Transmission in a Second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5AE38-9C9B-8243-96B8-872DEDF09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3472907"/>
            <a:ext cx="11522075" cy="2980513"/>
          </a:xfrm>
        </p:spPr>
        <p:txBody>
          <a:bodyPr/>
          <a:lstStyle/>
          <a:p>
            <a:r>
              <a:rPr lang="en-US" sz="2300" dirty="0"/>
              <a:t>Encoding and decoding of data items:</a:t>
            </a:r>
          </a:p>
          <a:p>
            <a:pPr lvl="1"/>
            <a:r>
              <a:rPr lang="en-US" sz="1900" dirty="0"/>
              <a:t>Remember the maximum overlap property of an LCS, it also holds among the </a:t>
            </a:r>
            <a:r>
              <a:rPr lang="en-US" sz="1900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sz="1900" dirty="0"/>
              <a:t> chosen ones</a:t>
            </a:r>
          </a:p>
          <a:p>
            <a:pPr lvl="1"/>
            <a:r>
              <a:rPr lang="en-US" sz="1900" dirty="0"/>
              <a:t>Encode the data item with Reed-Solomon (RS) code with a rate of </a:t>
            </a:r>
            <a:r>
              <a:rPr lang="en-US" sz="19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1/2</a:t>
            </a:r>
            <a:r>
              <a:rPr lang="en-US" sz="190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 to </a:t>
            </a:r>
            <a:r>
              <a:rPr lang="en-US" sz="1900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w</a:t>
            </a:r>
            <a:r>
              <a:rPr lang="en-US" sz="190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 RS symbols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Send one RS symbol per slot defined in the masking string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The receiver knows the used masking strings, therefore it knows their collisions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Treat collisions as erased RS symbols (at most </a:t>
            </a:r>
            <a:r>
              <a:rPr lang="en-US" sz="1900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w</a:t>
            </a:r>
            <a:r>
              <a:rPr lang="en-US" sz="19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/2</a:t>
            </a:r>
            <a:r>
              <a:rPr lang="en-US" sz="190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) and ignore them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The RS decoder can decode the assembled symbols into the original message </a:t>
            </a:r>
          </a:p>
          <a:p>
            <a:r>
              <a:rPr lang="en-US" sz="2300" b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R </a:t>
            </a:r>
            <a:r>
              <a:rPr lang="en-US" sz="23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= </a:t>
            </a:r>
            <a:r>
              <a:rPr lang="en-US" sz="2300" dirty="0" err="1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Θ</a:t>
            </a:r>
            <a:r>
              <a:rPr lang="en-US" sz="23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(1)</a:t>
            </a:r>
            <a:r>
              <a:rPr lang="en-US" sz="230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, space and time complexity results for </a:t>
            </a:r>
            <a:r>
              <a:rPr lang="en-US" sz="2300" dirty="0" err="1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en</a:t>
            </a:r>
            <a:r>
              <a:rPr lang="en-US" sz="2300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-/decoding are in the paper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9196A8-035C-7540-B37F-C08583B2796C}"/>
              </a:ext>
            </a:extLst>
          </p:cNvPr>
          <p:cNvSpPr/>
          <p:nvPr/>
        </p:nvSpPr>
        <p:spPr>
          <a:xfrm>
            <a:off x="2943864" y="2204831"/>
            <a:ext cx="3631781" cy="11717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Senders send the bits in their </a:t>
            </a:r>
            <a:r>
              <a:rPr lang="en-US" b="1" dirty="0">
                <a:solidFill>
                  <a:schemeClr val="tx1"/>
                </a:solidFill>
              </a:rPr>
              <a:t>encoded data items </a:t>
            </a:r>
            <a:r>
              <a:rPr lang="en-US" dirty="0">
                <a:solidFill>
                  <a:schemeClr val="tx1"/>
                </a:solidFill>
              </a:rPr>
              <a:t>in slots specified by their respective masking strings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EAB2267-C183-CF4C-92DA-FF559456F708}"/>
              </a:ext>
            </a:extLst>
          </p:cNvPr>
          <p:cNvSpPr/>
          <p:nvPr/>
        </p:nvSpPr>
        <p:spPr>
          <a:xfrm>
            <a:off x="7464190" y="2204830"/>
            <a:ext cx="3960550" cy="11717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Receiver assembles the bits in slots specified by the masking strings and then </a:t>
            </a:r>
            <a:r>
              <a:rPr lang="en-US" b="1" dirty="0">
                <a:solidFill>
                  <a:schemeClr val="tx1"/>
                </a:solidFill>
              </a:rPr>
              <a:t>decodes the data</a:t>
            </a:r>
            <a:endParaRPr lang="en-SG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85FED8-402B-5C41-9FA7-38A35A05F476}"/>
                  </a:ext>
                </a:extLst>
              </p:cNvPr>
              <p:cNvSpPr/>
              <p:nvPr/>
            </p:nvSpPr>
            <p:spPr>
              <a:xfrm>
                <a:off x="565065" y="2556145"/>
                <a:ext cx="250741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dirty="0" smtClean="0">
                          <a:ea typeface="Cambria Math"/>
                        </a:rPr>
                        <m:t>S</m:t>
                      </m:r>
                      <m:r>
                        <m:rPr>
                          <m:nor/>
                        </m:rPr>
                        <a:rPr lang="en-US" sz="2000" b="0" dirty="0" smtClean="0">
                          <a:ea typeface="Cambria Math"/>
                        </a:rPr>
                        <m:t>econd</m:t>
                      </m:r>
                      <m:r>
                        <m:rPr>
                          <m:nor/>
                        </m:rPr>
                        <a:rPr lang="en-US" sz="2000" b="0" dirty="0" smtClean="0">
                          <a:ea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000" b="0" i="0" dirty="0" smtClean="0">
                          <a:ea typeface="Cambria Math"/>
                        </a:rPr>
                        <m:t>phase</m:t>
                      </m:r>
                      <m:r>
                        <m:rPr>
                          <m:nor/>
                        </m:rPr>
                        <a:rPr lang="en-US" sz="2000" b="0" i="0" dirty="0" smtClean="0">
                          <a:ea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b="0" i="0" dirty="0" smtClean="0">
                          <a:ea typeface="Cambria Math"/>
                        </a:rPr>
                        <m:t>also</m:t>
                      </m:r>
                      <m:r>
                        <m:rPr>
                          <m:nor/>
                        </m:rPr>
                        <a:rPr lang="en-US" sz="2000" b="0" i="0" dirty="0" smtClean="0"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2000" b="0" i="0" dirty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b="0" i="0" dirty="0" smtClean="0">
                        <a:ea typeface="Cambria Math"/>
                      </a:rPr>
                      <m:t>uses</m:t>
                    </m:r>
                    <m:r>
                      <m:rPr>
                        <m:nor/>
                      </m:rPr>
                      <a:rPr lang="en-US" sz="2000" dirty="0" smtClean="0"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l-GR" sz="2000" i="1" smtClean="0">
                        <a:latin typeface="Cambria Math"/>
                        <a:ea typeface="Cambria Math"/>
                      </a:rPr>
                      <m:t>Θ</m:t>
                    </m:r>
                    <m:d>
                      <m:dPr>
                        <m:ctrlPr>
                          <a:rPr lang="el-GR" sz="20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𝑘𝑑</m:t>
                        </m:r>
                      </m:e>
                    </m:d>
                  </m:oMath>
                </a14:m>
                <a:r>
                  <a:rPr lang="en-US" sz="2000" dirty="0"/>
                  <a:t> slots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85FED8-402B-5C41-9FA7-38A35A05F4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065" y="2556145"/>
                <a:ext cx="2507418" cy="707886"/>
              </a:xfrm>
              <a:prstGeom prst="rect">
                <a:avLst/>
              </a:prstGeom>
              <a:blipFill>
                <a:blip r:embed="rId3"/>
                <a:stretch>
                  <a:fillRect b="-12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FD9BD99-85D1-F84E-A543-CE86F08D256B}"/>
              </a:ext>
            </a:extLst>
          </p:cNvPr>
          <p:cNvCxnSpPr>
            <a:cxnSpLocks/>
          </p:cNvCxnSpPr>
          <p:nvPr/>
        </p:nvCxnSpPr>
        <p:spPr>
          <a:xfrm>
            <a:off x="6575645" y="2767956"/>
            <a:ext cx="888545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27A0DCCD-7FBC-0B40-A036-4FA20144F0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1466" y="1916790"/>
            <a:ext cx="508000" cy="381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6F094901-4FF4-A542-A285-ABD57CB19123}"/>
              </a:ext>
            </a:extLst>
          </p:cNvPr>
          <p:cNvSpPr/>
          <p:nvPr/>
        </p:nvSpPr>
        <p:spPr>
          <a:xfrm>
            <a:off x="3001613" y="908651"/>
            <a:ext cx="3574032" cy="10072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Senders send their chosen masking strings simultaneously</a:t>
            </a:r>
            <a:endParaRPr lang="en-SG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FC53B61-DA1E-1948-B310-ACC9B029A332}"/>
              </a:ext>
            </a:extLst>
          </p:cNvPr>
          <p:cNvCxnSpPr>
            <a:cxnSpLocks/>
            <a:stCxn id="19" idx="3"/>
            <a:endCxn id="21" idx="1"/>
          </p:cNvCxnSpPr>
          <p:nvPr/>
        </p:nvCxnSpPr>
        <p:spPr>
          <a:xfrm>
            <a:off x="6575645" y="1412280"/>
            <a:ext cx="888545" cy="44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FFDE4707-3402-A840-91AF-B471711DA724}"/>
              </a:ext>
            </a:extLst>
          </p:cNvPr>
          <p:cNvSpPr/>
          <p:nvPr/>
        </p:nvSpPr>
        <p:spPr>
          <a:xfrm>
            <a:off x="7464190" y="908650"/>
            <a:ext cx="3960550" cy="10081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Receiver receives a single message, the superimposition, and decodes the </a:t>
            </a:r>
            <a:r>
              <a:rPr lang="en-US" i="1" dirty="0">
                <a:solidFill>
                  <a:schemeClr val="tx1"/>
                </a:solidFill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dirty="0">
                <a:solidFill>
                  <a:schemeClr val="tx1"/>
                </a:solidFill>
              </a:rPr>
              <a:t> masking strings</a:t>
            </a:r>
            <a:endParaRPr lang="en-SG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93AC1C8-E37C-9044-97B2-EB15CD4F9AE7}"/>
                  </a:ext>
                </a:extLst>
              </p:cNvPr>
              <p:cNvSpPr/>
              <p:nvPr/>
            </p:nvSpPr>
            <p:spPr>
              <a:xfrm>
                <a:off x="644479" y="1000851"/>
                <a:ext cx="213552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ea typeface="Cambria Math"/>
                  </a:rPr>
                  <a:t>First phase uses 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smtClean="0">
                        <a:latin typeface="Cambria Math"/>
                        <a:ea typeface="Cambria Math"/>
                      </a:rPr>
                      <m:t>Θ</m:t>
                    </m:r>
                    <m:d>
                      <m:dPr>
                        <m:ctrlPr>
                          <a:rPr lang="el-GR" sz="20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sz="2000" dirty="0"/>
                  <a:t> slots</a:t>
                </a: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93AC1C8-E37C-9044-97B2-EB15CD4F9A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79" y="1000851"/>
                <a:ext cx="2135521" cy="707886"/>
              </a:xfrm>
              <a:prstGeom prst="rect">
                <a:avLst/>
              </a:prstGeom>
              <a:blipFill>
                <a:blip r:embed="rId5"/>
                <a:stretch>
                  <a:fillRect l="-2959" t="-3509" r="-1775" b="-12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72081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38BC-DE10-B64F-940F-525D41DAF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5EC99-FD75-514E-9244-E3B519535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t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= 100,000</a:t>
            </a:r>
            <a:r>
              <a:rPr lang="en-US" dirty="0"/>
              <a:t> bytes of airtime available</a:t>
            </a:r>
          </a:p>
          <a:p>
            <a:r>
              <a:rPr lang="en-US" dirty="0"/>
              <a:t>Neighborhood size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= 100</a:t>
            </a:r>
            <a:r>
              <a:rPr lang="en-US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 and d</a:t>
            </a:r>
            <a:r>
              <a:rPr lang="en-US" dirty="0"/>
              <a:t>ata size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d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= 25 </a:t>
            </a:r>
            <a:r>
              <a:rPr lang="en-US" dirty="0"/>
              <a:t>to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100</a:t>
            </a:r>
            <a:r>
              <a:rPr lang="en-US" dirty="0">
                <a:latin typeface="Arial" panose="020B0604020202020204" pitchFamily="34" charset="0"/>
                <a:ea typeface="CMU Serif Roman" panose="02000603000000000000" pitchFamily="2" charset="0"/>
                <a:cs typeface="Arial" panose="020B0604020202020204" pitchFamily="34" charset="0"/>
              </a:rPr>
              <a:t> bytes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BMC requires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9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kd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 = 22,500</a:t>
            </a:r>
            <a:r>
              <a:rPr lang="en-US" dirty="0"/>
              <a:t> to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90,000</a:t>
            </a:r>
            <a:r>
              <a:rPr lang="en-US" dirty="0"/>
              <a:t> bytes of airtime for sending</a:t>
            </a:r>
            <a:endParaRPr lang="en-US" sz="1200" dirty="0"/>
          </a:p>
          <a:p>
            <a:r>
              <a:rPr lang="en-US" dirty="0"/>
              <a:t>Measure: failure rate (fraction of data not delivered by the deadline)</a:t>
            </a:r>
          </a:p>
          <a:p>
            <a:pPr lvl="1"/>
            <a:r>
              <a:rPr lang="en-US" dirty="0"/>
              <a:t>BMC </a:t>
            </a:r>
            <a:r>
              <a:rPr lang="en-US" dirty="0" err="1">
                <a:latin typeface="CMU Serif Extra RomanSlanted" panose="02000603000000000000" pitchFamily="2" charset="0"/>
                <a:ea typeface="CMU Serif Extra RomanSlanted" panose="02000603000000000000" pitchFamily="2" charset="0"/>
                <a:cs typeface="CMU Serif Extra RomanSlanted" panose="02000603000000000000" pitchFamily="2" charset="0"/>
              </a:rPr>
              <a:t>δ</a:t>
            </a:r>
            <a:r>
              <a:rPr lang="en-US" dirty="0">
                <a:latin typeface="CMU Serif Extra RomanSlanted" panose="02000603000000000000" pitchFamily="2" charset="0"/>
                <a:ea typeface="CMU Serif Extra RomanSlanted" panose="02000603000000000000" pitchFamily="2" charset="0"/>
                <a:cs typeface="CMU Serif Extra RomanSlanted" panose="02000603000000000000" pitchFamily="2" charset="0"/>
              </a:rPr>
              <a:t>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= 10</a:t>
            </a:r>
            <a:r>
              <a:rPr lang="en-US" baseline="30000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-4</a:t>
            </a:r>
          </a:p>
          <a:p>
            <a:pPr>
              <a:tabLst>
                <a:tab pos="620713" algn="l"/>
              </a:tabLst>
            </a:pPr>
            <a:r>
              <a:rPr lang="en-US" dirty="0"/>
              <a:t>Random Access packet scheduling:</a:t>
            </a:r>
            <a:br>
              <a:rPr lang="en-US" dirty="0"/>
            </a:br>
            <a:r>
              <a:rPr lang="en-US" dirty="0"/>
              <a:t>1	divide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t</a:t>
            </a:r>
            <a:r>
              <a:rPr lang="en-US" dirty="0"/>
              <a:t> into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t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/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d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=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l</a:t>
            </a:r>
            <a:r>
              <a:rPr lang="en-US" dirty="0"/>
              <a:t> slots,</a:t>
            </a:r>
            <a:br>
              <a:rPr lang="en-US" dirty="0"/>
            </a:br>
            <a:r>
              <a:rPr lang="en-US" dirty="0"/>
              <a:t>	send data with probability 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1/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b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</a:b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2	a sender chooses exactly 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l</a:t>
            </a:r>
            <a:r>
              <a:rPr lang="en-US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/</a:t>
            </a:r>
            <a:r>
              <a:rPr lang="en-US" i="1" dirty="0">
                <a:latin typeface="CMU Serif Roman" panose="02000603000000000000" pitchFamily="2" charset="0"/>
                <a:ea typeface="CMU Serif Roman" panose="02000603000000000000" pitchFamily="2" charset="0"/>
                <a:cs typeface="CMU Serif Roman" panose="02000603000000000000" pitchFamily="2" charset="0"/>
              </a:rPr>
              <a:t>k</a:t>
            </a: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 slots</a:t>
            </a:r>
            <a:b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</a:b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	in a uniformly random fashion</a:t>
            </a:r>
          </a:p>
          <a:p>
            <a:pPr>
              <a:tabLst>
                <a:tab pos="620713" algn="l"/>
              </a:tabLst>
            </a:pP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BMC competitors</a:t>
            </a:r>
            <a:b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</a:b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1	as presented</a:t>
            </a:r>
            <a:b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</a:b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2	repeatedly send as long as</a:t>
            </a:r>
            <a:b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</a:br>
            <a:r>
              <a:rPr lang="en-US" dirty="0">
                <a:ea typeface="CMU Serif Roman" panose="02000603000000000000" pitchFamily="2" charset="0"/>
                <a:cs typeface="CMU Serif Roman" panose="02000603000000000000" pitchFamily="2" charset="0"/>
              </a:rPr>
              <a:t>	there is still airtime available</a:t>
            </a:r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3645C8FC-BB94-2349-BA7E-DF6112AD5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879970" y="2991837"/>
            <a:ext cx="6494800" cy="324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8168A8-6A03-D74D-BE43-102C7CA7CB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8820" y="341715"/>
            <a:ext cx="2742500" cy="157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522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isco_slides">
  <a:themeElements>
    <a:clrScheme name="1_disco_slides 15">
      <a:dk1>
        <a:srgbClr val="000000"/>
      </a:dk1>
      <a:lt1>
        <a:srgbClr val="FFFFFF"/>
      </a:lt1>
      <a:dk2>
        <a:srgbClr val="333399"/>
      </a:dk2>
      <a:lt2>
        <a:srgbClr val="808080"/>
      </a:lt2>
      <a:accent1>
        <a:srgbClr val="CCCCE6"/>
      </a:accent1>
      <a:accent2>
        <a:srgbClr val="333399"/>
      </a:accent2>
      <a:accent3>
        <a:srgbClr val="FFFFFF"/>
      </a:accent3>
      <a:accent4>
        <a:srgbClr val="000000"/>
      </a:accent4>
      <a:accent5>
        <a:srgbClr val="E2E2F0"/>
      </a:accent5>
      <a:accent6>
        <a:srgbClr val="2D2D8A"/>
      </a:accent6>
      <a:hlink>
        <a:srgbClr val="9999CC"/>
      </a:hlink>
      <a:folHlink>
        <a:srgbClr val="99CC99"/>
      </a:folHlink>
    </a:clrScheme>
    <a:fontScheme name="1_disco_slid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isco_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co_slides 13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6699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14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9933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AADAA"/>
        </a:accent5>
        <a:accent6>
          <a:srgbClr val="2D2D8A"/>
        </a:accent6>
        <a:hlink>
          <a:srgbClr val="9999CC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co_slides 15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CCCCE6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E2F0"/>
        </a:accent5>
        <a:accent6>
          <a:srgbClr val="2D2D8A"/>
        </a:accent6>
        <a:hlink>
          <a:srgbClr val="9999CC"/>
        </a:hlink>
        <a:folHlink>
          <a:srgbClr val="99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11740</TotalTime>
  <Words>1232</Words>
  <Application>Microsoft Macintosh PowerPoint</Application>
  <PresentationFormat>Widescreen</PresentationFormat>
  <Paragraphs>198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ＭＳ Ｐゴシック</vt:lpstr>
      <vt:lpstr>Arial</vt:lpstr>
      <vt:lpstr>Cambria Math</vt:lpstr>
      <vt:lpstr>CMU Bright Roman</vt:lpstr>
      <vt:lpstr>CMU Classical Serif</vt:lpstr>
      <vt:lpstr>CMU Concrete Roman</vt:lpstr>
      <vt:lpstr>CMU Serif Extra RomanSlanted</vt:lpstr>
      <vt:lpstr>CMU Serif Roman</vt:lpstr>
      <vt:lpstr>Tahoma</vt:lpstr>
      <vt:lpstr>Times New Roman</vt:lpstr>
      <vt:lpstr>Wingdings</vt:lpstr>
      <vt:lpstr>1_disco_slides</vt:lpstr>
      <vt:lpstr>Cross-Sender Bit-Mixing Coding</vt:lpstr>
      <vt:lpstr>Scenario: Multi-Sender, Multi-Receiver</vt:lpstr>
      <vt:lpstr>Why not use Scheduling?</vt:lpstr>
      <vt:lpstr>The Idea: Allow for Collisions but Share the Damage</vt:lpstr>
      <vt:lpstr>The Central Challenge in Bit-Mixing</vt:lpstr>
      <vt:lpstr>Decoding the Masking Strings</vt:lpstr>
      <vt:lpstr>Background on Decoding: Non-Adaptive Group Testing (NAGT)</vt:lpstr>
      <vt:lpstr>Data Transmission in a Second Phase</vt:lpstr>
      <vt:lpstr>Numerical Evaluation</vt:lpstr>
      <vt:lpstr>A Look at the Physical Layer</vt:lpstr>
      <vt:lpstr>Using BMC in RFID Systems</vt:lpstr>
      <vt:lpstr>Using BMC with Zippy’s Physical Layer [45]</vt:lpstr>
      <vt:lpstr>Using BMC in ZigBee Systems</vt:lpstr>
      <vt:lpstr>Summary and Conclusion</vt:lpstr>
    </vt:vector>
  </TitlesOfParts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Calculus: The Quest for Tight Delay Bounds and the Struggle with Computational Effort</dc:title>
  <dc:subject/>
  <dc:creator>Microsoft Office User</dc:creator>
  <cp:keywords/>
  <dc:description/>
  <cp:lastModifiedBy>Microsoft Office User</cp:lastModifiedBy>
  <cp:revision>1897</cp:revision>
  <cp:lastPrinted>2019-04-11T05:36:31Z</cp:lastPrinted>
  <dcterms:created xsi:type="dcterms:W3CDTF">2015-10-15T14:37:10Z</dcterms:created>
  <dcterms:modified xsi:type="dcterms:W3CDTF">2019-04-27T08:44:14Z</dcterms:modified>
  <cp:category/>
</cp:coreProperties>
</file>